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67" r:id="rId5"/>
    <p:sldMasterId id="2147493680" r:id="rId6"/>
    <p:sldMasterId id="2147493693" r:id="rId7"/>
    <p:sldMasterId id="2147493707" r:id="rId8"/>
    <p:sldMasterId id="2147493716" r:id="rId9"/>
  </p:sldMasterIdLst>
  <p:notesMasterIdLst>
    <p:notesMasterId r:id="rId91"/>
  </p:notesMasterIdLst>
  <p:handoutMasterIdLst>
    <p:handoutMasterId r:id="rId92"/>
  </p:handoutMasterIdLst>
  <p:sldIdLst>
    <p:sldId id="959" r:id="rId10"/>
    <p:sldId id="1055" r:id="rId11"/>
    <p:sldId id="824" r:id="rId12"/>
    <p:sldId id="826" r:id="rId13"/>
    <p:sldId id="827" r:id="rId14"/>
    <p:sldId id="994" r:id="rId15"/>
    <p:sldId id="995" r:id="rId16"/>
    <p:sldId id="1025" r:id="rId17"/>
    <p:sldId id="999" r:id="rId18"/>
    <p:sldId id="901" r:id="rId19"/>
    <p:sldId id="1028" r:id="rId20"/>
    <p:sldId id="1026" r:id="rId21"/>
    <p:sldId id="1058" r:id="rId22"/>
    <p:sldId id="342" r:id="rId23"/>
    <p:sldId id="2142532308" r:id="rId24"/>
    <p:sldId id="1211" r:id="rId25"/>
    <p:sldId id="1212" r:id="rId26"/>
    <p:sldId id="2142532309" r:id="rId27"/>
    <p:sldId id="2142532313" r:id="rId28"/>
    <p:sldId id="2142532310" r:id="rId29"/>
    <p:sldId id="2142532312" r:id="rId30"/>
    <p:sldId id="2142532311" r:id="rId31"/>
    <p:sldId id="1099" r:id="rId32"/>
    <p:sldId id="2142532307" r:id="rId33"/>
    <p:sldId id="2142532322" r:id="rId34"/>
    <p:sldId id="2142532321" r:id="rId35"/>
    <p:sldId id="1056" r:id="rId36"/>
    <p:sldId id="1036" r:id="rId37"/>
    <p:sldId id="1037" r:id="rId38"/>
    <p:sldId id="1038" r:id="rId39"/>
    <p:sldId id="2142532314" r:id="rId40"/>
    <p:sldId id="1057" r:id="rId41"/>
    <p:sldId id="1039" r:id="rId42"/>
    <p:sldId id="1040" r:id="rId43"/>
    <p:sldId id="1049" r:id="rId44"/>
    <p:sldId id="986" r:id="rId45"/>
    <p:sldId id="1050" r:id="rId46"/>
    <p:sldId id="1046" r:id="rId47"/>
    <p:sldId id="2142532315" r:id="rId48"/>
    <p:sldId id="988" r:id="rId49"/>
    <p:sldId id="2142532323" r:id="rId50"/>
    <p:sldId id="997" r:id="rId51"/>
    <p:sldId id="2142532316" r:id="rId52"/>
    <p:sldId id="925" r:id="rId53"/>
    <p:sldId id="340" r:id="rId54"/>
    <p:sldId id="2142532324" r:id="rId55"/>
    <p:sldId id="341" r:id="rId56"/>
    <p:sldId id="2142532317" r:id="rId57"/>
    <p:sldId id="343" r:id="rId58"/>
    <p:sldId id="344" r:id="rId59"/>
    <p:sldId id="369" r:id="rId60"/>
    <p:sldId id="370" r:id="rId61"/>
    <p:sldId id="371" r:id="rId62"/>
    <p:sldId id="372" r:id="rId63"/>
    <p:sldId id="373" r:id="rId64"/>
    <p:sldId id="374" r:id="rId65"/>
    <p:sldId id="375" r:id="rId66"/>
    <p:sldId id="376" r:id="rId67"/>
    <p:sldId id="377" r:id="rId68"/>
    <p:sldId id="2142532318" r:id="rId69"/>
    <p:sldId id="2142532325" r:id="rId70"/>
    <p:sldId id="563" r:id="rId71"/>
    <p:sldId id="564" r:id="rId72"/>
    <p:sldId id="565" r:id="rId73"/>
    <p:sldId id="566" r:id="rId74"/>
    <p:sldId id="567" r:id="rId75"/>
    <p:sldId id="568" r:id="rId76"/>
    <p:sldId id="440" r:id="rId77"/>
    <p:sldId id="447" r:id="rId78"/>
    <p:sldId id="448" r:id="rId79"/>
    <p:sldId id="449" r:id="rId80"/>
    <p:sldId id="1005" r:id="rId81"/>
    <p:sldId id="2142532319" r:id="rId82"/>
    <p:sldId id="388" r:id="rId83"/>
    <p:sldId id="389" r:id="rId84"/>
    <p:sldId id="390" r:id="rId85"/>
    <p:sldId id="391" r:id="rId86"/>
    <p:sldId id="392" r:id="rId87"/>
    <p:sldId id="393" r:id="rId88"/>
    <p:sldId id="394" r:id="rId89"/>
    <p:sldId id="998" r:id="rId9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61"/>
    <p:restoredTop sz="96327"/>
  </p:normalViewPr>
  <p:slideViewPr>
    <p:cSldViewPr snapToObjects="1">
      <p:cViewPr varScale="1">
        <p:scale>
          <a:sx n="184" d="100"/>
          <a:sy n="184" d="100"/>
        </p:scale>
        <p:origin x="184" y="4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01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06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1.xml"/><Relationship Id="rId95" Type="http://schemas.openxmlformats.org/officeDocument/2006/relationships/theme" Target="theme/theme1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93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9/19/24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9/19/24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6714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6F3D21-A5A9-4DF0-817E-313DA5AE0C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81DB7B-8BB9-428D-983D-60F2DF463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469615-0B6C-4E37-A5DC-FDCF4C566C3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B53E9A-4F1C-4562-B43B-B5CFB7E98BB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CC393-D14A-DE9A-1057-9688C2890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C986A13A-630B-5BA2-E346-DDD0358A66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1EC9C8DC-D264-3957-2B9F-E0E344DAFF1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D4E9D666-0951-64A7-8093-EE2D336AF0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81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99736-18CD-70F8-05CE-EF6D72367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E887E8A4-009B-5FF5-4D87-F70D80D649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E0705744-1AEC-8318-BAB7-DC1C30DAF9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ABC54604-E64E-EAB5-CB1C-65F5CDFF08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707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BA9A1-98DA-5818-6468-E87E65D4C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0AC825A9-BC52-404B-D286-04C7015B2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70B9ECB7-3048-BBDB-0982-91F8B1838E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738B1218-033E-7714-26AB-52235A107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756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CF49B-3283-933C-0FED-804760C07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FED03973-BBCE-E08D-4EC0-59D782031E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5185E65F-8B01-C8DE-B10E-3FA026A4C6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FF2C0F2F-AC6D-1815-A5F5-67C7435DD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981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D5C42-96F3-2D69-125E-BE774251C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38E20548-D76A-5B9D-A9A7-6A5EB7675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89D45E13-2E89-E118-69FC-115B84011F6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27C47F71-11C6-0789-4654-2B8FFF509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593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F680C-F3FA-8384-3A3C-962BA48DF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7BC2C3B6-0E3F-FCF1-59DC-5276157ED7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209238-363D-4A4D-99AF-38838EDEB56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ED62EF63-79C2-F1CA-8485-6382EA5AC7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2DB0BBC3-546D-9AEE-CAD3-86A1231FB8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953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BA0D0-9128-7883-CD60-042A5989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>
            <a:extLst>
              <a:ext uri="{FF2B5EF4-FFF2-40B4-BE49-F238E27FC236}">
                <a16:creationId xmlns:a16="http://schemas.microsoft.com/office/drawing/2014/main" id="{4864C3CA-CD49-9CEA-4798-557CF4AE21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>
            <a:extLst>
              <a:ext uri="{FF2B5EF4-FFF2-40B4-BE49-F238E27FC236}">
                <a16:creationId xmlns:a16="http://schemas.microsoft.com/office/drawing/2014/main" id="{BB99390E-57C0-5A06-6294-758A362F01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>
            <a:extLst>
              <a:ext uri="{FF2B5EF4-FFF2-40B4-BE49-F238E27FC236}">
                <a16:creationId xmlns:a16="http://schemas.microsoft.com/office/drawing/2014/main" id="{87D0CA52-111D-5A41-CB54-CA4FCA38AF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7789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BFB8E-67D8-8AC1-15CE-26D4B4BE9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0E4A71BA-D21C-B754-4819-28168F3C13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CFBCAAEB-0948-5E0F-C01C-9CFC65D66A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3CEB8E41-B079-CA8D-9CDD-18104ACB8E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4870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8FC64-3D11-5580-7A1A-592F56AC5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893B5F48-FE96-7275-81FF-8396EE338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677FA1C8-EBBC-ADFD-824D-1110BE8D959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F24FBEF7-F73B-78D8-DB93-927BD0619E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224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A5441-3FA3-390D-E19B-A91BC3C37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B684D1D1-03F8-8389-F07D-83D9C3214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4D3D4773-1074-043F-4428-A77F935D7C9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0472A918-D3C3-BC07-74FF-78D7969F48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817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E9E65-3ACA-58E6-7D6D-27827E967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4EF48423-6ED8-AD95-9CE1-19D8E7A06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855014C4-3EEB-F3D5-398E-8BA980902A2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374129F2-5894-A0A9-97B0-7D476085B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927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56C3D-608D-9082-5F58-F6B310A9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DA035AC8-DB37-6648-0771-2489073D79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948CFEB6-EEF2-4877-424B-EFC85193B1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6626C796-FFB9-73B6-870C-9C2ADAFA88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9896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20C9E32-697E-489A-B64D-FE4953CC062F}" type="slidenum">
              <a:rPr lang="en-US" altLang="en-US" sz="1200"/>
              <a:pPr/>
              <a:t>45</a:t>
            </a:fld>
            <a:endParaRPr lang="en-US" altLang="en-US" sz="1200" dirty="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813B39-7E0E-475A-9EBE-5ED71E411FC7}" type="slidenum">
              <a:rPr lang="en-US" altLang="en-US" sz="1200"/>
              <a:pPr/>
              <a:t>47</a:t>
            </a:fld>
            <a:endParaRPr lang="en-US" altLang="en-US" sz="1200" dirty="0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C57A01C-1044-4195-A3E2-2CD774BF6255}" type="slidenum">
              <a:rPr lang="en-US" altLang="en-US" sz="1200"/>
              <a:pPr/>
              <a:t>48</a:t>
            </a:fld>
            <a:endParaRPr lang="en-US" altLang="en-US" sz="1200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6A075BA-FDA7-450B-AD36-61344A2A677E}" type="slidenum">
              <a:rPr lang="en-US" altLang="en-US" sz="1200"/>
              <a:pPr/>
              <a:t>49</a:t>
            </a:fld>
            <a:endParaRPr lang="en-US" altLang="en-US" sz="1200" dirty="0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F20BED2-5EAE-4848-8443-B0063BF5F6F2}" type="slidenum">
              <a:rPr lang="en-US" altLang="en-US" sz="1200"/>
              <a:pPr/>
              <a:t>50</a:t>
            </a:fld>
            <a:endParaRPr lang="en-US" altLang="en-US" sz="1200" dirty="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30243F-8686-4433-9701-9F34E8AC8773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45649CE-6E1F-4A66-818C-4E7F6898A7A7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A9640E-5C10-4629-8988-A9A2CA4B65CD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A9640E-5C10-4629-8988-A9A2CA4B65CD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76C4670-485C-41B4-B6C8-2F72766EE515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DEFD3E4-E538-49EF-A1BC-D85549A485CA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DEFD3E4-E538-49EF-A1BC-D85549A485CA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9819F5B-7A32-4D84-A65B-6246CABB1E02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1570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AE85D-6296-4F1E-C82E-1D2A999ED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9BC41790-1060-E859-9014-4E47B0013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2D779255-E9AD-E686-EA38-BF0C30151B9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906590E1-4A87-296F-E317-88307F3A0F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1619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3E2AF-BA0E-DEB4-A1BF-FF9782600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381E1654-412C-56AF-00F0-79A5FEEF2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0B82AA6C-5C55-D488-6E1F-C8E3313576A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D2D1B45D-51D7-9812-82CA-A4DFB2899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3663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1885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75415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54761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999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5357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90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7786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85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9B5D5-02A9-724D-8CD2-6893C63F1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2158FACE-67BD-2911-BBB8-2E68E5F2A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3718301E-D1B3-56C2-6672-2F8CC1F0DE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65B22C20-D5FF-CBF4-ED10-F20B6208A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92072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2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5925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68D48-75F5-BAC0-09B0-94E720D61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6E2A8E23-316F-7502-2A2D-A45A3E00F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9897B91C-0ABA-65EA-901F-FF1A2B6DFFB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A7BE3AE4-1B82-0619-009B-45B0CE757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4054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4814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F08FA-8E5B-C573-FEBD-5D1BB97C3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C28DE188-20E0-CD28-835A-29F948325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5C68A883-9FC7-6C52-EA5D-92F6F53D54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FA45554B-7F6A-FE5E-CAB8-85A187611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7572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99F86-E055-23A7-2610-8B0DAC2B8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9F6BC5F1-C710-E21F-288C-1B97CD337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319B116A-2859-00ED-1373-6C5107AC55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869ABAAD-F402-7BFB-FCE2-9CAE09424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5855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286EA-37A2-4E74-A5EA-47322F5F22B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34FE36-22BB-471F-B5BA-20ABB5BF643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125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5787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8144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4615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1164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7323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3923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53617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026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9722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761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08407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07415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40803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3715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224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82013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73771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45853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259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8456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07775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6032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90922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59928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63399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38100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07830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33267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05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9/19/24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29333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436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474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10158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38325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5922957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20560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401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9/19/24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528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9/19/24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3140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9/19/24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9/19/24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4813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9/19/24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27285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9/19/24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65063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969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47369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36340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34362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27899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44318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9826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9/19/24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61665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96521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52246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44439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3615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9/19/24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36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5731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(F24): </a:t>
            </a:r>
            <a:r>
              <a:rPr lang="en-US" altLang="en-US" sz="1050" i="1" dirty="0">
                <a:solidFill>
                  <a:schemeClr val="bg1"/>
                </a:solidFill>
              </a:rPr>
              <a:t>Lecture 3 – ER(2), Relational(2), SQL (2)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2024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93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68" r:id="rId1"/>
    <p:sldLayoutId id="2147493669" r:id="rId2"/>
    <p:sldLayoutId id="2147493670" r:id="rId3"/>
    <p:sldLayoutId id="2147493671" r:id="rId4"/>
    <p:sldLayoutId id="2147493672" r:id="rId5"/>
    <p:sldLayoutId id="2147493673" r:id="rId6"/>
    <p:sldLayoutId id="2147493674" r:id="rId7"/>
    <p:sldLayoutId id="2147493675" r:id="rId8"/>
    <p:sldLayoutId id="2147493676" r:id="rId9"/>
    <p:sldLayoutId id="2147493677" r:id="rId10"/>
    <p:sldLayoutId id="2147493678" r:id="rId11"/>
    <p:sldLayoutId id="214749367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35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81" r:id="rId1"/>
    <p:sldLayoutId id="2147493682" r:id="rId2"/>
    <p:sldLayoutId id="2147493683" r:id="rId3"/>
    <p:sldLayoutId id="2147493684" r:id="rId4"/>
    <p:sldLayoutId id="2147493685" r:id="rId5"/>
    <p:sldLayoutId id="2147493686" r:id="rId6"/>
    <p:sldLayoutId id="2147493687" r:id="rId7"/>
    <p:sldLayoutId id="2147493688" r:id="rId8"/>
    <p:sldLayoutId id="2147493689" r:id="rId9"/>
    <p:sldLayoutId id="2147493690" r:id="rId10"/>
    <p:sldLayoutId id="2147493691" r:id="rId11"/>
    <p:sldLayoutId id="214749369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7433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94" r:id="rId1"/>
    <p:sldLayoutId id="2147493695" r:id="rId2"/>
    <p:sldLayoutId id="2147493696" r:id="rId3"/>
    <p:sldLayoutId id="2147493697" r:id="rId4"/>
    <p:sldLayoutId id="2147493698" r:id="rId5"/>
    <p:sldLayoutId id="2147493699" r:id="rId6"/>
    <p:sldLayoutId id="2147493700" r:id="rId7"/>
    <p:sldLayoutId id="2147493701" r:id="rId8"/>
    <p:sldLayoutId id="2147493702" r:id="rId9"/>
    <p:sldLayoutId id="2147493703" r:id="rId10"/>
    <p:sldLayoutId id="2147493704" r:id="rId11"/>
    <p:sldLayoutId id="2147493705" r:id="rId12"/>
    <p:sldLayoutId id="2147493706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(S24):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2024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56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08" r:id="rId1"/>
    <p:sldLayoutId id="2147493709" r:id="rId2"/>
    <p:sldLayoutId id="2147493710" r:id="rId3"/>
    <p:sldLayoutId id="2147493711" r:id="rId4"/>
    <p:sldLayoutId id="2147493712" r:id="rId5"/>
    <p:sldLayoutId id="2147493713" r:id="rId6"/>
    <p:sldLayoutId id="2147493714" r:id="rId7"/>
    <p:sldLayoutId id="2147493715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5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5"/>
            <a:ext cx="38183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960145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5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35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7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938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17" r:id="rId1"/>
    <p:sldLayoutId id="2147493718" r:id="rId2"/>
    <p:sldLayoutId id="2147493719" r:id="rId3"/>
    <p:sldLayoutId id="2147493720" r:id="rId4"/>
    <p:sldLayoutId id="2147493721" r:id="rId5"/>
    <p:sldLayoutId id="2147493722" r:id="rId6"/>
    <p:sldLayoutId id="2147493723" r:id="rId7"/>
    <p:sldLayoutId id="2147493724" r:id="rId8"/>
    <p:sldLayoutId id="2147493725" r:id="rId9"/>
    <p:sldLayoutId id="2147493726" r:id="rId10"/>
    <p:sldLayoutId id="2147493727" r:id="rId11"/>
    <p:sldLayoutId id="214749372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en.wikipedia.org/wiki/Associative_entity" TargetMode="Externa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mysqltutorial.org/getting-started-with-mysql/mysql-sample-databas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bis-uibk.github.io/relax/calc/gist/4f7866c17624ca9dfa85ed2482078be8/relax-silberschatz-english.txt/0" TargetMode="External"/><Relationship Id="rId2" Type="http://schemas.openxmlformats.org/officeDocument/2006/relationships/hyperlink" Target="https://dbis-uibk.github.io/relax/calc/local/uibk/local/0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ocs.oracle.com/javadb/10.8.3.0/ref/rrefsqljnaturaljoin.htm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-2" y="1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003, V03, Fall 2024</a:t>
            </a:r>
            <a:br>
              <a:rPr lang="en-US" altLang="en-US" sz="3200" i="1" dirty="0"/>
            </a:br>
            <a:r>
              <a:rPr lang="en-US" altLang="en-US" sz="2800" i="1" dirty="0"/>
              <a:t>Lecture 3: ER(2), Relational(2), SQL(2)</a:t>
            </a:r>
            <a:endParaRPr lang="en-US" altLang="en-US" sz="3200" i="1" dirty="0"/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2024</a:t>
            </a:r>
          </a:p>
        </p:txBody>
      </p:sp>
    </p:spTree>
    <p:extLst>
      <p:ext uri="{BB962C8B-B14F-4D97-AF65-F5344CB8AC3E}">
        <p14:creationId xmlns:p14="http://schemas.microsoft.com/office/powerpoint/2010/main" val="3078825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62576-2B2A-BC2F-5955-C71A329A1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B033E4-3621-05E7-986E-AAC0A647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Notation – Many 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4F61B-33B8-3562-0F74-28EAD911D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2" y="605927"/>
            <a:ext cx="3352800" cy="29860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2AFF4C-4E0D-01F9-3D6B-BC68E8065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70" y="523804"/>
            <a:ext cx="3962400" cy="26913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A3CB8F-7913-819D-9582-188B7C8E3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571" y="2368962"/>
            <a:ext cx="3352800" cy="23433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77E76-4C1D-5179-4A66-8256D504B028}"/>
              </a:ext>
            </a:extLst>
          </p:cNvPr>
          <p:cNvSpPr txBox="1"/>
          <p:nvPr/>
        </p:nvSpPr>
        <p:spPr>
          <a:xfrm>
            <a:off x="4489687" y="666749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7D3EE-111D-F3AF-0842-90AE196DD1F8}"/>
              </a:ext>
            </a:extLst>
          </p:cNvPr>
          <p:cNvSpPr txBox="1"/>
          <p:nvPr/>
        </p:nvSpPr>
        <p:spPr>
          <a:xfrm>
            <a:off x="381000" y="66675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52FB2-294D-56A5-4632-BA0993973446}"/>
              </a:ext>
            </a:extLst>
          </p:cNvPr>
          <p:cNvSpPr txBox="1"/>
          <p:nvPr/>
        </p:nvSpPr>
        <p:spPr>
          <a:xfrm>
            <a:off x="2743200" y="4229796"/>
            <a:ext cx="10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Crow’s Foot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A8502F-9C4B-AAE2-7310-B5E363D4C631}"/>
              </a:ext>
            </a:extLst>
          </p:cNvPr>
          <p:cNvSpPr txBox="1"/>
          <p:nvPr/>
        </p:nvSpPr>
        <p:spPr>
          <a:xfrm>
            <a:off x="6019800" y="3239065"/>
            <a:ext cx="2728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“Other,” i.e. PowerPoint is the most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common modeling notation.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easy to get “carried away.”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trick is to do “just enough modeling.”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mostly use Crow’s Foot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“just enough”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lacks some capabilities.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uses ER notation.</a:t>
            </a:r>
          </a:p>
        </p:txBody>
      </p:sp>
    </p:spTree>
    <p:extLst>
      <p:ext uri="{BB962C8B-B14F-4D97-AF65-F5344CB8AC3E}">
        <p14:creationId xmlns:p14="http://schemas.microsoft.com/office/powerpoint/2010/main" val="2004297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has Precise Meaning (Crow’s Foot)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FA813-2810-324E-A5D7-653C29A54C60}"/>
              </a:ext>
            </a:extLst>
          </p:cNvPr>
          <p:cNvSpPr txBox="1"/>
          <p:nvPr/>
        </p:nvSpPr>
        <p:spPr>
          <a:xfrm>
            <a:off x="2667000" y="64893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spend a lot of time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discussing keys.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start in a couple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of slides.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525A6-7CCD-7645-8FAA-4E853327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184" y="1352550"/>
            <a:ext cx="4516015" cy="299888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A299AD-2B1D-E443-8963-1B5F00E06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4350"/>
            <a:ext cx="5105400" cy="4114800"/>
          </a:xfrm>
        </p:spPr>
        <p:txBody>
          <a:bodyPr/>
          <a:lstStyle/>
          <a:p>
            <a:r>
              <a:rPr lang="en-US" sz="1400" dirty="0"/>
              <a:t>Attribute annotations:</a:t>
            </a:r>
          </a:p>
          <a:p>
            <a:pPr lvl="1"/>
            <a:r>
              <a:rPr lang="en-US" sz="1200" dirty="0"/>
              <a:t>PK = Primary Key</a:t>
            </a:r>
          </a:p>
          <a:p>
            <a:pPr lvl="1"/>
            <a:r>
              <a:rPr lang="en-US" sz="1200" dirty="0"/>
              <a:t>FK = Foreign Key</a:t>
            </a: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Line annotations: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br>
              <a:rPr lang="en-US" sz="1400" dirty="0"/>
            </a:br>
            <a:r>
              <a:rPr lang="en-US" sz="1400" dirty="0"/>
              <a:t>We will learn over time and there are good tutorials</a:t>
            </a:r>
            <a:br>
              <a:rPr lang="en-US" sz="1400" dirty="0"/>
            </a:br>
            <a:r>
              <a:rPr lang="en-US" sz="1400" dirty="0"/>
              <a:t>(https://</a:t>
            </a:r>
            <a:r>
              <a:rPr lang="en-US" sz="1400" dirty="0" err="1"/>
              <a:t>www.lucidchart.com</a:t>
            </a:r>
            <a:r>
              <a:rPr lang="en-US" sz="1400" dirty="0"/>
              <a:t>/pages/</a:t>
            </a:r>
            <a:r>
              <a:rPr lang="en-US" sz="1400" dirty="0" err="1"/>
              <a:t>er</a:t>
            </a:r>
            <a:r>
              <a:rPr lang="en-US" sz="1400" dirty="0"/>
              <a:t>-diagrams)</a:t>
            </a:r>
            <a:br>
              <a:rPr lang="en-US" sz="1400" dirty="0"/>
            </a:br>
            <a:r>
              <a:rPr lang="en-US" sz="1400" dirty="0"/>
              <a:t>to help study and refresh.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76DE2-A2BA-3246-BD06-48BF2D8AC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84538"/>
            <a:ext cx="2984500" cy="178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45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1AF48-FDAA-2FD9-06C4-59032DBFF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6B6707-FBC3-4186-8B29-31F5FFD70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047F24E4-E6F3-7C9F-6329-E2E5B98C1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C0099862-F8D9-CD9A-84EC-D4FE768B2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Introduction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C30BA3-E8B5-6CD5-6659-D3F7C341C277}"/>
              </a:ext>
            </a:extLst>
          </p:cNvPr>
          <p:cNvSpPr/>
          <p:nvPr/>
        </p:nvSpPr>
        <p:spPr>
          <a:xfrm>
            <a:off x="0" y="438150"/>
            <a:ext cx="9144000" cy="4248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Entity-Relational Modeling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Design Patterns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021CFF6B-255A-A66B-357E-37D2E5E1E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W4111_003_2024_3: Lecture 3: ER(2), Relational(2), SQL(2)	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468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15785" cy="938069"/>
          </a:xfrm>
        </p:spPr>
        <p:txBody>
          <a:bodyPr/>
          <a:lstStyle/>
          <a:p>
            <a:r>
              <a:rPr lang="en-US" altLang="en-US" dirty="0"/>
              <a:t>An attribute can also be associated with a relationship set.</a:t>
            </a:r>
          </a:p>
          <a:p>
            <a:r>
              <a:rPr lang="en-US" altLang="en-US" dirty="0"/>
              <a:t>For instance, the </a:t>
            </a:r>
            <a:r>
              <a:rPr lang="en-US" altLang="en-US" i="1" dirty="0"/>
              <a:t>advisor </a:t>
            </a:r>
            <a:r>
              <a:rPr lang="en-US" altLang="en-US" dirty="0"/>
              <a:t>relationship set between entity sets </a:t>
            </a:r>
            <a:r>
              <a:rPr lang="en-US" altLang="en-US" i="1" dirty="0"/>
              <a:t>instructor </a:t>
            </a:r>
            <a:r>
              <a:rPr lang="en-US" altLang="en-US" dirty="0"/>
              <a:t>and </a:t>
            </a:r>
            <a:r>
              <a:rPr lang="en-US" altLang="en-US" i="1" dirty="0"/>
              <a:t>student </a:t>
            </a:r>
            <a:r>
              <a:rPr lang="en-US" altLang="en-US" dirty="0"/>
              <a:t>may have the attribute </a:t>
            </a:r>
            <a:r>
              <a:rPr lang="en-US" altLang="en-US" i="1" dirty="0"/>
              <a:t>date </a:t>
            </a:r>
            <a:r>
              <a:rPr lang="en-US" altLang="en-US" dirty="0"/>
              <a:t>which tracks when the student started being associated with the advisor</a:t>
            </a:r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559" y="1883664"/>
            <a:ext cx="3973859" cy="188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Schema Diagram for University Database</a:t>
            </a:r>
          </a:p>
        </p:txBody>
      </p:sp>
      <p:pic>
        <p:nvPicPr>
          <p:cNvPr id="21505" name="Picture 1" descr="C:\Users\as668\Desktop\2_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42950"/>
            <a:ext cx="6483660" cy="3886348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A2917F-294B-BC22-6ED4-E1C67960C3D8}"/>
              </a:ext>
            </a:extLst>
          </p:cNvPr>
          <p:cNvSpPr txBox="1"/>
          <p:nvPr/>
        </p:nvSpPr>
        <p:spPr>
          <a:xfrm>
            <a:off x="5835070" y="3521302"/>
            <a:ext cx="30803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You can see that </a:t>
            </a:r>
            <a:r>
              <a:rPr lang="en-US" sz="1600" dirty="0" err="1">
                <a:solidFill>
                  <a:srgbClr val="FF0000"/>
                </a:solidFill>
              </a:rPr>
              <a:t>DataGrip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uses a similar notation.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How creating a diagram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in </a:t>
            </a:r>
            <a:r>
              <a:rPr lang="en-US" sz="1600" dirty="0" err="1">
                <a:solidFill>
                  <a:srgbClr val="FF0000"/>
                </a:solidFill>
              </a:rPr>
              <a:t>DataGrip</a:t>
            </a:r>
            <a:r>
              <a:rPr lang="en-US" sz="1600" dirty="0">
                <a:solidFill>
                  <a:srgbClr val="FF0000"/>
                </a:solidFill>
              </a:rPr>
              <a:t>.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AAB98-EE76-1881-96E4-697B6C7B3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Reverse engineering seems to have made some mistakes.</a:t>
            </a:r>
          </a:p>
          <a:p>
            <a:r>
              <a:rPr lang="en-US" sz="1800" dirty="0"/>
              <a:t>But, notice that sometimes:</a:t>
            </a:r>
          </a:p>
          <a:p>
            <a:pPr lvl="1"/>
            <a:r>
              <a:rPr lang="en-US" sz="1600" dirty="0"/>
              <a:t>Relationship are foreign keys,</a:t>
            </a:r>
            <a:br>
              <a:rPr lang="en-US" sz="1600" dirty="0"/>
            </a:br>
            <a:r>
              <a:rPr lang="en-US" sz="1600" dirty="0"/>
              <a:t>e.g. Section-Classroom</a:t>
            </a:r>
          </a:p>
          <a:p>
            <a:pPr lvl="1"/>
            <a:r>
              <a:rPr lang="en-US" sz="1600" dirty="0"/>
              <a:t>Are something else, e.g.</a:t>
            </a:r>
            <a:br>
              <a:rPr lang="en-US" sz="1600" dirty="0"/>
            </a:br>
            <a:r>
              <a:rPr lang="en-US" sz="1600" dirty="0"/>
              <a:t>Advisor</a:t>
            </a:r>
          </a:p>
          <a:p>
            <a:r>
              <a:rPr lang="en-US" sz="1800" dirty="0"/>
              <a:t>This something else is called</a:t>
            </a:r>
            <a:br>
              <a:rPr lang="en-US" sz="1800" dirty="0"/>
            </a:br>
            <a:r>
              <a:rPr lang="en-US" sz="1800" dirty="0"/>
              <a:t>and Associative Entity.</a:t>
            </a:r>
          </a:p>
          <a:p>
            <a:r>
              <a:rPr lang="en-US" sz="1800" dirty="0"/>
              <a:t>SQL requires and Associative Entity if</a:t>
            </a:r>
          </a:p>
          <a:p>
            <a:pPr lvl="1"/>
            <a:r>
              <a:rPr lang="en-US" sz="1600" dirty="0"/>
              <a:t>The relationship is many-to-many.</a:t>
            </a:r>
          </a:p>
          <a:p>
            <a:pPr lvl="1"/>
            <a:r>
              <a:rPr lang="en-US" sz="1600" dirty="0"/>
              <a:t>There are properties on the relationships.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6BE671-BFC1-3D9B-8FFE-751A3099B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Observations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EDAEE-0497-8B33-36E6-718A988F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394" y="222255"/>
            <a:ext cx="4904700" cy="4171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2ABC98-368B-046F-B3B5-B20CD04B6887}"/>
              </a:ext>
            </a:extLst>
          </p:cNvPr>
          <p:cNvSpPr txBox="1"/>
          <p:nvPr/>
        </p:nvSpPr>
        <p:spPr>
          <a:xfrm>
            <a:off x="4114800" y="197643"/>
            <a:ext cx="2382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Note: I showed </a:t>
            </a:r>
            <a:r>
              <a:rPr lang="en-US" sz="1600" dirty="0" err="1">
                <a:solidFill>
                  <a:srgbClr val="FF0000"/>
                </a:solidFill>
              </a:rPr>
              <a:t>LucidChart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reverse engineering last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lecture.</a:t>
            </a:r>
          </a:p>
        </p:txBody>
      </p:sp>
    </p:spTree>
    <p:extLst>
      <p:ext uri="{BB962C8B-B14F-4D97-AF65-F5344CB8AC3E}">
        <p14:creationId xmlns:p14="http://schemas.microsoft.com/office/powerpoint/2010/main" val="2125127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DCD4F1-274F-B11E-AA7D-232AFB755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ER model represents “associations/relationships” as</a:t>
            </a:r>
          </a:p>
          <a:p>
            <a:pPr lvl="1"/>
            <a:r>
              <a:rPr lang="en-US" sz="1600" dirty="0"/>
              <a:t>First class “things”</a:t>
            </a:r>
          </a:p>
          <a:p>
            <a:pPr lvl="1"/>
            <a:r>
              <a:rPr lang="en-US" sz="1600" dirty="0"/>
              <a:t>That are different from “entities.”</a:t>
            </a:r>
          </a:p>
          <a:p>
            <a:r>
              <a:rPr lang="en-US" sz="1800" dirty="0"/>
              <a:t>The SQL model does not have “relationships” or</a:t>
            </a:r>
            <a:br>
              <a:rPr lang="en-US" sz="1800" dirty="0"/>
            </a:br>
            <a:r>
              <a:rPr lang="en-US" sz="1800" dirty="0"/>
              <a:t>associations as first-class types. You have</a:t>
            </a:r>
          </a:p>
          <a:p>
            <a:pPr lvl="1"/>
            <a:r>
              <a:rPr lang="en-US" sz="1600" dirty="0"/>
              <a:t>Tables</a:t>
            </a:r>
          </a:p>
          <a:p>
            <a:pPr lvl="1"/>
            <a:r>
              <a:rPr lang="en-US" sz="1600" dirty="0"/>
              <a:t>Columns</a:t>
            </a:r>
          </a:p>
          <a:p>
            <a:pPr lvl="1"/>
            <a:r>
              <a:rPr lang="en-US" sz="1600" dirty="0"/>
              <a:t>Keys</a:t>
            </a:r>
          </a:p>
          <a:p>
            <a:pPr lvl="1"/>
            <a:r>
              <a:rPr lang="en-US" sz="1600" dirty="0"/>
              <a:t>Constraints</a:t>
            </a:r>
          </a:p>
          <a:p>
            <a:pPr lvl="1"/>
            <a:r>
              <a:rPr lang="en-US" sz="1600" dirty="0"/>
              <a:t>… …</a:t>
            </a:r>
          </a:p>
          <a:p>
            <a:r>
              <a:rPr lang="en-US" sz="1800" dirty="0"/>
              <a:t>You can implement some “relationships” using</a:t>
            </a:r>
            <a:br>
              <a:rPr lang="en-US" sz="1800" dirty="0"/>
            </a:br>
            <a:r>
              <a:rPr lang="en-US" sz="1800" dirty="0"/>
              <a:t>foreign keys. Others require something more</a:t>
            </a:r>
            <a:br>
              <a:rPr lang="en-US" sz="1800" dirty="0"/>
            </a:br>
            <a:r>
              <a:rPr lang="en-US" sz="1800" dirty="0"/>
              <a:t>complex – an </a:t>
            </a:r>
            <a:r>
              <a:rPr lang="en-US" sz="1800" i="1" dirty="0"/>
              <a:t>associative entity.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AE897-0AD2-4338-3FDF-8AB55EBB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9D9D2-694A-B397-441B-A8716A849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270" y="1047750"/>
            <a:ext cx="348417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97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CCC50E-11CB-6861-D6E3-C216AA775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“An associative entity is a term used in relational and entity–relationship theory. A relational database requires the implementation of a base relation (or base table) to resolve many-to-many relationships. A base relation representing this kind of entity is called, informally, an associative table.” (</a:t>
            </a:r>
            <a:r>
              <a:rPr lang="en-US" sz="1600" dirty="0">
                <a:hlinkClick r:id="rId2"/>
              </a:rPr>
              <a:t>https://en.wikipedia.org/wiki/Associative_entity</a:t>
            </a:r>
            <a:r>
              <a:rPr lang="en-US" sz="1600" dirty="0"/>
              <a:t>)</a:t>
            </a:r>
          </a:p>
          <a:p>
            <a:r>
              <a:rPr lang="en-US" sz="1600" dirty="0"/>
              <a:t>Consider </a:t>
            </a:r>
            <a:r>
              <a:rPr lang="en-US" sz="1600" i="1" dirty="0"/>
              <a:t>Students – Sections:</a:t>
            </a:r>
          </a:p>
          <a:p>
            <a:pPr lvl="1"/>
            <a:r>
              <a:rPr lang="en-US" sz="1400" dirty="0"/>
              <a:t>This is many-to-many. There is no way to implement in SQL. You see this in the </a:t>
            </a:r>
            <a:r>
              <a:rPr lang="en-US" sz="1400" i="1" dirty="0"/>
              <a:t>Advises</a:t>
            </a:r>
            <a:r>
              <a:rPr lang="en-US" sz="1400" dirty="0"/>
              <a:t> table in the sample database.</a:t>
            </a:r>
          </a:p>
          <a:p>
            <a:pPr lvl="1"/>
            <a:r>
              <a:rPr lang="en-US" sz="1400" dirty="0"/>
              <a:t>The “relationship/association” has properties that are not attributes of the connected entities.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9EF971-2BF5-3F4F-D16F-EF82E929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2060F-2928-529A-5019-1500227B7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0230"/>
            <a:ext cx="403611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500D47-8C67-B6FF-99C3-CE3B987C5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003" y="2753342"/>
            <a:ext cx="3962400" cy="151823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FD0876D-B232-03A0-BF63-47777B13DECC}"/>
              </a:ext>
            </a:extLst>
          </p:cNvPr>
          <p:cNvSpPr/>
          <p:nvPr/>
        </p:nvSpPr>
        <p:spPr>
          <a:xfrm>
            <a:off x="4003458" y="2635562"/>
            <a:ext cx="1295400" cy="533400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 Realization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4C058-E018-3896-1C69-96AC828B7A90}"/>
              </a:ext>
            </a:extLst>
          </p:cNvPr>
          <p:cNvSpPr txBox="1"/>
          <p:nvPr/>
        </p:nvSpPr>
        <p:spPr>
          <a:xfrm>
            <a:off x="1981200" y="4271575"/>
            <a:ext cx="2970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Switch to notebook diagram.</a:t>
            </a:r>
          </a:p>
        </p:txBody>
      </p:sp>
    </p:spTree>
    <p:extLst>
      <p:ext uri="{BB962C8B-B14F-4D97-AF65-F5344CB8AC3E}">
        <p14:creationId xmlns:p14="http://schemas.microsoft.com/office/powerpoint/2010/main" val="58996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with Attributes</a:t>
            </a:r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190625"/>
            <a:ext cx="519946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182213-CFF1-7FBC-2870-314238F67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from Columbia University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49279-58BD-E632-0BCB-E21524945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27402"/>
            <a:ext cx="7467600" cy="40886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9A751D-2567-C08D-DF6A-81454A3B8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0" y="1976472"/>
            <a:ext cx="3657600" cy="609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A student can have more than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one relationship with a section, e.g.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Student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TA</a:t>
            </a:r>
          </a:p>
        </p:txBody>
      </p:sp>
    </p:spTree>
    <p:extLst>
      <p:ext uri="{BB962C8B-B14F-4D97-AF65-F5344CB8AC3E}">
        <p14:creationId xmlns:p14="http://schemas.microsoft.com/office/powerpoint/2010/main" val="1453836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109F9-AC13-CE6D-D5B9-256788C1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39977B-C6F9-4176-6422-72F49524B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6DB963-CDCC-558C-C3B6-41A72E9B8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>
            <a:extLst>
              <a:ext uri="{FF2B5EF4-FFF2-40B4-BE49-F238E27FC236}">
                <a16:creationId xmlns:a16="http://schemas.microsoft.com/office/drawing/2014/main" id="{3B87AE00-C98E-AD21-1D56-2B0456346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>
            <a:extLst>
              <a:ext uri="{FF2B5EF4-FFF2-40B4-BE49-F238E27FC236}">
                <a16:creationId xmlns:a16="http://schemas.microsoft.com/office/drawing/2014/main" id="{0E63437A-7981-5181-9BD4-27B25BA2A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" y="1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003, V03, Fall 2024</a:t>
            </a:r>
            <a:br>
              <a:rPr lang="en-US" altLang="en-US" sz="3200" i="1" dirty="0"/>
            </a:br>
            <a:r>
              <a:rPr lang="en-US" altLang="en-US" sz="2800" i="1" dirty="0"/>
              <a:t>Lecture 3: ER(2), Relational(2), SQL(2)</a:t>
            </a:r>
            <a:endParaRPr lang="en-US" altLang="en-US" sz="3200" i="1" dirty="0"/>
          </a:p>
        </p:txBody>
      </p:sp>
      <p:sp>
        <p:nvSpPr>
          <p:cNvPr id="3077" name="TextBox 10">
            <a:extLst>
              <a:ext uri="{FF2B5EF4-FFF2-40B4-BE49-F238E27FC236}">
                <a16:creationId xmlns:a16="http://schemas.microsoft.com/office/drawing/2014/main" id="{AEC9284D-C680-A308-1FA0-0154379D2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2024</a:t>
            </a:r>
          </a:p>
        </p:txBody>
      </p:sp>
    </p:spTree>
    <p:extLst>
      <p:ext uri="{BB962C8B-B14F-4D97-AF65-F5344CB8AC3E}">
        <p14:creationId xmlns:p14="http://schemas.microsoft.com/office/powerpoint/2010/main" val="1419981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Roles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6012"/>
            <a:ext cx="5916073" cy="1107281"/>
          </a:xfrm>
        </p:spPr>
        <p:txBody>
          <a:bodyPr/>
          <a:lstStyle/>
          <a:p>
            <a:r>
              <a:rPr kumimoji="0" lang="en-US" altLang="en-US" dirty="0"/>
              <a:t>Entity sets of a relationship need not be distinct</a:t>
            </a:r>
          </a:p>
          <a:p>
            <a:pPr lvl="1"/>
            <a:r>
              <a:rPr kumimoji="0" lang="en-US" altLang="en-US" dirty="0">
                <a:ea typeface="ＭＳ Ｐゴシック" panose="020B0600070205080204" pitchFamily="34" charset="-128"/>
              </a:rPr>
              <a:t>Each occurrence of an entity set plays a “role” in the relationship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The labels “</a:t>
            </a:r>
            <a:r>
              <a:rPr lang="en-US" altLang="ja-JP" i="1" dirty="0" err="1"/>
              <a:t>course_id</a:t>
            </a:r>
            <a:r>
              <a:rPr lang="en-US" altLang="en-US" dirty="0"/>
              <a:t>”</a:t>
            </a:r>
            <a:r>
              <a:rPr lang="en-US" altLang="ja-JP" dirty="0"/>
              <a:t> and </a:t>
            </a:r>
            <a:r>
              <a:rPr lang="en-US" altLang="en-US" dirty="0"/>
              <a:t>“</a:t>
            </a:r>
            <a:r>
              <a:rPr lang="en-US" altLang="ja-JP" i="1" dirty="0" err="1"/>
              <a:t>prereq_id</a:t>
            </a:r>
            <a:r>
              <a:rPr lang="en-US" altLang="en-US" dirty="0"/>
              <a:t>”</a:t>
            </a:r>
            <a:r>
              <a:rPr lang="en-US" altLang="ja-JP" dirty="0"/>
              <a:t> are called </a:t>
            </a:r>
            <a:r>
              <a:rPr lang="en-US" altLang="ja-JP" b="1" dirty="0">
                <a:solidFill>
                  <a:srgbClr val="002060"/>
                </a:solidFill>
              </a:rPr>
              <a:t>roles</a:t>
            </a:r>
            <a:r>
              <a:rPr lang="en-US" altLang="ja-JP" dirty="0"/>
              <a:t>.</a:t>
            </a:r>
            <a:endParaRPr lang="en-US" altLang="en-US" dirty="0"/>
          </a:p>
        </p:txBody>
      </p:sp>
      <p:pic>
        <p:nvPicPr>
          <p:cNvPr id="2150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0" y="1858759"/>
            <a:ext cx="3854403" cy="113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B537B6-AEDD-1026-65EB-182CC363B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Another simple but representative example we use is Classic Models</a:t>
            </a:r>
            <a:br>
              <a:rPr lang="en-US" sz="1800" dirty="0"/>
            </a:br>
            <a:r>
              <a:rPr lang="en-US" sz="1800" dirty="0"/>
              <a:t>(</a:t>
            </a:r>
            <a:r>
              <a:rPr lang="en-US" sz="1800" dirty="0">
                <a:hlinkClick r:id="rId2"/>
              </a:rPr>
              <a:t>https://www.mysqltutorial.org/getting-started-with-mysql/mysql-sample-database/</a:t>
            </a:r>
            <a:r>
              <a:rPr lang="en-US" sz="1800" dirty="0"/>
              <a:t>).</a:t>
            </a:r>
          </a:p>
          <a:p>
            <a:r>
              <a:rPr lang="en-US" sz="1800" dirty="0"/>
              <a:t>You can see an example of a non-distinct entity sets.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016917-3D35-4D72-3B9F-3387086F8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– Classic Models</a:t>
            </a:r>
          </a:p>
        </p:txBody>
      </p:sp>
      <p:pic>
        <p:nvPicPr>
          <p:cNvPr id="1026" name="Picture 2" descr="MySQL Sample Database">
            <a:extLst>
              <a:ext uri="{FF2B5EF4-FFF2-40B4-BE49-F238E27FC236}">
                <a16:creationId xmlns:a16="http://schemas.microsoft.com/office/drawing/2014/main" id="{AAA12D6B-5061-AE23-E065-1324CE31E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524000"/>
            <a:ext cx="3586257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DD23A8-17E3-E5E4-E683-661AAFA8A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76" y="1600200"/>
            <a:ext cx="4068547" cy="293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2DB909-2051-A612-6022-4DCF00EED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1583931"/>
            <a:ext cx="2247030" cy="1377950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3C6B41F4-1032-F89C-6707-BF1D69CFAB06}"/>
              </a:ext>
            </a:extLst>
          </p:cNvPr>
          <p:cNvCxnSpPr/>
          <p:nvPr/>
        </p:nvCxnSpPr>
        <p:spPr>
          <a:xfrm rot="16200000" flipH="1">
            <a:off x="5153025" y="1552575"/>
            <a:ext cx="1276350" cy="1219200"/>
          </a:xfrm>
          <a:prstGeom prst="bentConnector3">
            <a:avLst>
              <a:gd name="adj1" fmla="val 100724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1C7888-A142-7830-91BD-E9CD46D0EB6D}"/>
              </a:ext>
            </a:extLst>
          </p:cNvPr>
          <p:cNvSpPr/>
          <p:nvPr/>
        </p:nvSpPr>
        <p:spPr>
          <a:xfrm>
            <a:off x="304800" y="3067050"/>
            <a:ext cx="3941323" cy="2667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55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Degree of a Relationship Set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1"/>
            <a:ext cx="5669090" cy="2837259"/>
          </a:xfrm>
        </p:spPr>
        <p:txBody>
          <a:bodyPr/>
          <a:lstStyle/>
          <a:p>
            <a:r>
              <a:rPr lang="en-US" altLang="en-US" dirty="0"/>
              <a:t>Binary relationship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involve two entity sets (or degree two).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relationship sets in a database system are binary.</a:t>
            </a:r>
          </a:p>
          <a:p>
            <a:r>
              <a:rPr lang="en-US" altLang="en-US" dirty="0"/>
              <a:t>Relationships between more than two entity sets are rare.  Most relationships are binary. (More on this later.)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students</a:t>
            </a:r>
            <a:r>
              <a:rPr lang="en-US" altLang="en-US" dirty="0">
                <a:ea typeface="ＭＳ Ｐゴシック" panose="020B0600070205080204" pitchFamily="34" charset="-128"/>
              </a:rPr>
              <a:t> work on research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projects</a:t>
            </a:r>
            <a:r>
              <a:rPr lang="en-US" altLang="en-US" dirty="0">
                <a:ea typeface="ＭＳ Ｐゴシック" panose="020B0600070205080204" pitchFamily="34" charset="-128"/>
              </a:rPr>
              <a:t> under the guidance of an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relationship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is a ternary relationship between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instructor, student,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</a:t>
            </a:r>
            <a:endParaRPr kumimoji="0"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5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628775" y="40481"/>
            <a:ext cx="637222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Non-binary Relationship Sets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88207"/>
            <a:ext cx="5726097" cy="1260634"/>
          </a:xfrm>
        </p:spPr>
        <p:txBody>
          <a:bodyPr/>
          <a:lstStyle/>
          <a:p>
            <a:r>
              <a:rPr lang="en-US" altLang="en-US" dirty="0"/>
              <a:t>Most relationship sets are binary</a:t>
            </a:r>
          </a:p>
          <a:p>
            <a:r>
              <a:rPr lang="en-US" altLang="en-US" dirty="0"/>
              <a:t>There are  occasions when it is more convenient to represent relationships as non-binary.</a:t>
            </a:r>
          </a:p>
          <a:p>
            <a:r>
              <a:rPr lang="en-US" altLang="en-US" dirty="0"/>
              <a:t>E-R Diagram with a Ternary Relationship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3556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65" y="2066544"/>
            <a:ext cx="3823619" cy="147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Cardinality Constraints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709128" cy="3086100"/>
          </a:xfrm>
        </p:spPr>
        <p:txBody>
          <a:bodyPr/>
          <a:lstStyle/>
          <a:p>
            <a:r>
              <a:rPr lang="en-US" altLang="en-US" dirty="0"/>
              <a:t>Express the number of entities to which another entity can be associated via a relationship set.</a:t>
            </a:r>
          </a:p>
          <a:p>
            <a:r>
              <a:rPr lang="en-US" altLang="en-US" dirty="0"/>
              <a:t>Most useful in describing binary relationship sets.</a:t>
            </a:r>
          </a:p>
          <a:p>
            <a:r>
              <a:rPr lang="en-US" altLang="en-US" dirty="0"/>
              <a:t>For a binary relationship set the mapping cardinality must be one of the following types: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many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many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619CB-9F17-D704-8CEB-615221810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C9B006-25B7-68C0-AB94-5E3D943E9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90217E77-759A-99B4-A9CE-48E9E0A1D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39C9B2DB-F156-9528-7C03-44ED8FD96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Introduction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5BAFFC-D5A3-F860-D81B-694ACB766E39}"/>
              </a:ext>
            </a:extLst>
          </p:cNvPr>
          <p:cNvSpPr/>
          <p:nvPr/>
        </p:nvSpPr>
        <p:spPr>
          <a:xfrm>
            <a:off x="0" y="438150"/>
            <a:ext cx="9144000" cy="4248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Let’s Examine and Do Some Examples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D4A7FBD7-E2E0-0B85-8723-5FD639AE1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W4111_003_2024_3: Lecture 3: ER(2), Relational(2), SQL(2)	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386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F97B6-3357-8E90-473F-30977F199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47EEFC01-B0DE-169D-B8B3-ABCE1F51E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6BD595-F1AB-CC29-DCAC-AB556D3BC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B5172FEA-FFAB-3FA5-A90E-615672624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D743D9CA-8F1C-8134-9621-9CCCB812C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694587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600" dirty="0">
                <a:solidFill>
                  <a:schemeClr val="bg1"/>
                </a:solidFill>
              </a:rPr>
              <a:t>Relational Model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B2C7294-971A-6FB5-47D9-0B5378AC8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W4111_003_2024_3: Lecture 3: ER(2), Relational(2), SQL(2)	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50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4D7BA-3422-6B9D-0199-A206BC325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F66751-45DE-D41B-DAEA-327E1AF57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0059B9A1-CAFA-BAA6-B7DD-D6BA3567D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D52776ED-BA2F-F0C1-5CDF-1BB4257C4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Introduction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378F2D-A69A-CA0F-863C-69C5284673A7}"/>
              </a:ext>
            </a:extLst>
          </p:cNvPr>
          <p:cNvSpPr/>
          <p:nvPr/>
        </p:nvSpPr>
        <p:spPr>
          <a:xfrm>
            <a:off x="0" y="438150"/>
            <a:ext cx="9144000" cy="4248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Keys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29FAACBD-D933-F6F5-2296-443DB4F25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W4111_003_2024_3: Lecture 3: ER(2), Relational(2), SQL(2)	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558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2D36F-5029-495E-E3AE-72D4E4F3D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7C1EB1A8-F6E6-504B-7BFA-DFB9A39587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Keys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3D13A169-4823-7BB1-2307-EF0DC7D87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24149"/>
            <a:ext cx="5735760" cy="3672125"/>
          </a:xfrm>
        </p:spPr>
        <p:txBody>
          <a:bodyPr/>
          <a:lstStyle/>
          <a:p>
            <a:r>
              <a:rPr lang="en-US" altLang="en-US" dirty="0"/>
              <a:t>Let K </a:t>
            </a:r>
            <a:r>
              <a:rPr lang="en-US" altLang="en-US" dirty="0">
                <a:sym typeface="Symbol" panose="05050102010706020507" pitchFamily="18" charset="2"/>
              </a:rPr>
              <a:t> R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K </a:t>
            </a:r>
            <a:r>
              <a:rPr lang="en-US" altLang="en-US" dirty="0">
                <a:sym typeface="Symbol" panose="05050102010706020507" pitchFamily="18" charset="2"/>
              </a:rPr>
              <a:t>is a </a:t>
            </a:r>
            <a:r>
              <a:rPr lang="en-US" altLang="en-US" b="1" dirty="0" err="1">
                <a:solidFill>
                  <a:srgbClr val="002060"/>
                </a:solidFill>
                <a:sym typeface="Symbol" panose="05050102010706020507" pitchFamily="18" charset="2"/>
              </a:rPr>
              <a:t>superkey</a:t>
            </a:r>
            <a:r>
              <a:rPr lang="en-US" altLang="en-US" b="1" dirty="0">
                <a:solidFill>
                  <a:schemeClr val="tx2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if values for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are sufficient to identify a unique tuple of each possible relation </a:t>
            </a:r>
            <a:r>
              <a:rPr lang="en-US" altLang="en-US" i="1" dirty="0">
                <a:sym typeface="Symbol" panose="05050102010706020507" pitchFamily="18" charset="2"/>
              </a:rPr>
              <a:t>r(R)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and {</a:t>
            </a:r>
            <a:r>
              <a:rPr lang="en-US" altLang="en-US" dirty="0" err="1">
                <a:sym typeface="Symbol" panose="05050102010706020507" pitchFamily="18" charset="2"/>
              </a:rPr>
              <a:t>ID,name</a:t>
            </a:r>
            <a:r>
              <a:rPr lang="en-US" altLang="en-US" dirty="0">
                <a:sym typeface="Symbol" panose="05050102010706020507" pitchFamily="18" charset="2"/>
              </a:rPr>
              <a:t>} are both </a:t>
            </a:r>
            <a:r>
              <a:rPr lang="en-US" altLang="en-US" dirty="0" err="1">
                <a:sym typeface="Symbol" panose="05050102010706020507" pitchFamily="18" charset="2"/>
              </a:rPr>
              <a:t>superkeys</a:t>
            </a:r>
            <a:r>
              <a:rPr lang="en-US" altLang="en-US" dirty="0">
                <a:sym typeface="Symbol" panose="05050102010706020507" pitchFamily="18" charset="2"/>
              </a:rPr>
              <a:t> of </a:t>
            </a:r>
            <a:r>
              <a:rPr lang="en-US" altLang="en-US" i="1" dirty="0">
                <a:sym typeface="Symbol" panose="05050102010706020507" pitchFamily="18" charset="2"/>
              </a:rPr>
              <a:t>instructor.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 err="1">
                <a:sym typeface="Symbol" panose="05050102010706020507" pitchFamily="18" charset="2"/>
              </a:rPr>
              <a:t>Superkey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candidate key</a:t>
            </a:r>
            <a:r>
              <a:rPr lang="en-US" altLang="en-US" dirty="0">
                <a:sym typeface="Symbol" panose="05050102010706020507" pitchFamily="18" charset="2"/>
              </a:rPr>
              <a:t> if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minimal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is a candidate key for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One of the candidate keys is selected to be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primary key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which one?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constraint: Value in one relation must appear in another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Referencing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Referenced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Example: </a:t>
            </a:r>
            <a:r>
              <a:rPr lang="en-US" altLang="en-US" i="1" dirty="0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Symbol" panose="05050102010706020507" pitchFamily="18" charset="2"/>
              </a:rPr>
              <a:t> in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 is a foreign key 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referencing </a:t>
            </a:r>
            <a:r>
              <a:rPr lang="en-US" altLang="en-US" i="1" dirty="0">
                <a:sym typeface="Symbol" panose="05050102010706020507" pitchFamily="18" charset="2"/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625845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F3143-F00E-B40B-996D-61FF2DBB2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C39650-AE49-E877-880C-6F2B03CE2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331716"/>
            <a:ext cx="8991600" cy="2324098"/>
          </a:xfrm>
        </p:spPr>
        <p:txBody>
          <a:bodyPr/>
          <a:lstStyle/>
          <a:p>
            <a:r>
              <a:rPr lang="en-US" sz="1600" dirty="0"/>
              <a:t>The primary key is a </a:t>
            </a:r>
            <a:r>
              <a:rPr lang="en-US" sz="1600" i="1" dirty="0"/>
              <a:t>composite key.</a:t>
            </a:r>
            <a:r>
              <a:rPr lang="en-US" sz="1600" dirty="0"/>
              <a:t> Neither column is a key (unique) by itself.</a:t>
            </a:r>
          </a:p>
          <a:p>
            <a:r>
              <a:rPr lang="en-US" sz="1600" dirty="0"/>
              <a:t>Keys are statements about all possible, valid tuples and not just the ones in the relation.</a:t>
            </a:r>
          </a:p>
          <a:p>
            <a:pPr lvl="1"/>
            <a:r>
              <a:rPr lang="en-US" sz="1400" dirty="0"/>
              <a:t>Capacity is unique in this specific data, but clearly not unique for all possible data.</a:t>
            </a:r>
          </a:p>
          <a:p>
            <a:pPr lvl="1"/>
            <a:r>
              <a:rPr lang="en-US" sz="1400" dirty="0"/>
              <a:t>In this domain, there cannot be two classrooms with the same building and room number.</a:t>
            </a:r>
          </a:p>
          <a:p>
            <a:r>
              <a:rPr lang="en-US" sz="1600" dirty="0"/>
              <a:t>Relation schema:</a:t>
            </a:r>
          </a:p>
          <a:p>
            <a:pPr lvl="1"/>
            <a:r>
              <a:rPr lang="en-US" sz="1400" u="sng" dirty="0"/>
              <a:t>Underline</a:t>
            </a:r>
            <a:r>
              <a:rPr lang="en-US" sz="1400" dirty="0"/>
              <a:t> indicates a primary key column. There is no standard way to indicate other types of key.</a:t>
            </a:r>
          </a:p>
          <a:p>
            <a:pPr lvl="1"/>
            <a:r>
              <a:rPr lang="en-US" sz="1400" dirty="0"/>
              <a:t>We will use </a:t>
            </a:r>
            <a:r>
              <a:rPr lang="en-US" sz="1400" b="1" dirty="0"/>
              <a:t>bold </a:t>
            </a:r>
            <a:r>
              <a:rPr lang="en-US" sz="1400" dirty="0"/>
              <a:t>to indicate foreign keys.</a:t>
            </a:r>
          </a:p>
          <a:p>
            <a:pPr lvl="1"/>
            <a:r>
              <a:rPr lang="en-US" sz="1400" dirty="0"/>
              <a:t>You will sometimes see things like </a:t>
            </a:r>
            <a:r>
              <a:rPr lang="en-US" sz="1400" i="1" dirty="0"/>
              <a:t>classroom(</a:t>
            </a:r>
            <a:r>
              <a:rPr lang="en-US" sz="1400" i="1" u="sng" dirty="0" err="1"/>
              <a:t>building:string</a:t>
            </a:r>
            <a:r>
              <a:rPr lang="en-US" sz="1400" i="1" dirty="0"/>
              <a:t>, </a:t>
            </a:r>
            <a:r>
              <a:rPr lang="en-US" sz="1400" i="1" u="sng" dirty="0" err="1"/>
              <a:t>room_number:number</a:t>
            </a:r>
            <a:r>
              <a:rPr lang="en-US" sz="1400" i="1" dirty="0"/>
              <a:t>, </a:t>
            </a:r>
            <a:r>
              <a:rPr lang="en-US" sz="1400" i="1" dirty="0" err="1"/>
              <a:t>capacity:number</a:t>
            </a:r>
            <a:r>
              <a:rPr lang="en-US" sz="1400" i="1" dirty="0"/>
              <a:t>)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760E05-E846-8EA8-2D5D-DEF133053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7F98E-372F-3B6A-88D8-EC34638F1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43930"/>
            <a:ext cx="5498560" cy="1200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EC7F03-A903-4B55-713F-3DC6A077B76F}"/>
              </a:ext>
            </a:extLst>
          </p:cNvPr>
          <p:cNvSpPr txBox="1"/>
          <p:nvPr/>
        </p:nvSpPr>
        <p:spPr>
          <a:xfrm>
            <a:off x="3317457" y="1778809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Name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CB7EBB15-705F-082D-0A24-3EBFBD68C155}"/>
              </a:ext>
            </a:extLst>
          </p:cNvPr>
          <p:cNvSpPr/>
          <p:nvPr/>
        </p:nvSpPr>
        <p:spPr>
          <a:xfrm rot="5400000">
            <a:off x="6106549" y="676291"/>
            <a:ext cx="121921" cy="1981200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6E6F9-6503-E86A-F9E3-500E2AAEA417}"/>
              </a:ext>
            </a:extLst>
          </p:cNvPr>
          <p:cNvSpPr txBox="1"/>
          <p:nvPr/>
        </p:nvSpPr>
        <p:spPr>
          <a:xfrm>
            <a:off x="7435319" y="1405281"/>
            <a:ext cx="102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Columns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(Attributes)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C50EB2BD-958B-F1F0-625E-2C2E854035F8}"/>
              </a:ext>
            </a:extLst>
          </p:cNvPr>
          <p:cNvSpPr/>
          <p:nvPr/>
        </p:nvSpPr>
        <p:spPr>
          <a:xfrm rot="16200000">
            <a:off x="5877948" y="1253487"/>
            <a:ext cx="121922" cy="1524002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712A3-0414-28A8-C42A-55777148CEF2}"/>
              </a:ext>
            </a:extLst>
          </p:cNvPr>
          <p:cNvSpPr txBox="1"/>
          <p:nvPr/>
        </p:nvSpPr>
        <p:spPr>
          <a:xfrm>
            <a:off x="6700910" y="1954526"/>
            <a:ext cx="1731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Columns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34C1BC-16F7-BEA4-341E-00B8AE815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2490"/>
            <a:ext cx="2413000" cy="1473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080104-19D6-FCFB-6008-0EABBF73A204}"/>
              </a:ext>
            </a:extLst>
          </p:cNvPr>
          <p:cNvCxnSpPr>
            <a:cxnSpLocks/>
          </p:cNvCxnSpPr>
          <p:nvPr/>
        </p:nvCxnSpPr>
        <p:spPr>
          <a:xfrm flipV="1">
            <a:off x="4053787" y="1798655"/>
            <a:ext cx="450024" cy="129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A4F23A-EC26-7AB5-16EB-C8E80D2E2D87}"/>
              </a:ext>
            </a:extLst>
          </p:cNvPr>
          <p:cNvSpPr txBox="1"/>
          <p:nvPr/>
        </p:nvSpPr>
        <p:spPr>
          <a:xfrm>
            <a:off x="304800" y="492038"/>
            <a:ext cx="193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CB2C0-020B-CC98-C0C9-B066B033230C}"/>
              </a:ext>
            </a:extLst>
          </p:cNvPr>
          <p:cNvSpPr txBox="1"/>
          <p:nvPr/>
        </p:nvSpPr>
        <p:spPr>
          <a:xfrm>
            <a:off x="4648053" y="514350"/>
            <a:ext cx="19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schema</a:t>
            </a:r>
          </a:p>
        </p:txBody>
      </p:sp>
    </p:spTree>
    <p:extLst>
      <p:ext uri="{BB962C8B-B14F-4D97-AF65-F5344CB8AC3E}">
        <p14:creationId xmlns:p14="http://schemas.microsoft.com/office/powerpoint/2010/main" val="1008080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Today’s 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E0A9831-0C56-4B82-87F4-9BEE60101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W4111_003_2024_3: Lecture 3: ER(2), Relational(2), SQL(2)	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1A261-7A87-FF44-3B78-1ADCD8EFB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B3AD0D-85F4-D3C5-D8C1-C97AC983F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14350"/>
            <a:ext cx="8839200" cy="4114800"/>
          </a:xfrm>
        </p:spPr>
        <p:txBody>
          <a:bodyPr/>
          <a:lstStyle/>
          <a:p>
            <a:r>
              <a:rPr lang="en-US" dirty="0"/>
              <a:t>Keys:</a:t>
            </a:r>
          </a:p>
          <a:p>
            <a:pPr lvl="1"/>
            <a:r>
              <a:rPr lang="en-US" dirty="0"/>
              <a:t>Will be baffling. It takes time and experience to understand/appreciate.</a:t>
            </a:r>
          </a:p>
          <a:p>
            <a:pPr lvl="1"/>
            <a:r>
              <a:rPr lang="en-US" dirty="0"/>
              <a:t>There are many, many types of keys with formal definitions.</a:t>
            </a:r>
          </a:p>
          <a:p>
            <a:pPr lvl="1"/>
            <a:r>
              <a:rPr lang="en-US" dirty="0"/>
              <a:t>I explain the formality but focus on the concepts and applications.</a:t>
            </a:r>
          </a:p>
          <a:p>
            <a:pPr lvl="1"/>
            <a:endParaRPr lang="en-US" dirty="0"/>
          </a:p>
          <a:p>
            <a:r>
              <a:rPr lang="en-US" dirty="0"/>
              <a:t>No one uses the formal, relational model. So, why do we study it?</a:t>
            </a:r>
          </a:p>
          <a:p>
            <a:pPr lvl="1"/>
            <a:r>
              <a:rPr lang="en-US" dirty="0"/>
              <a:t>Is very helpful when understanding concepts that we cover later in the course,</a:t>
            </a:r>
            <a:br>
              <a:rPr lang="en-US" dirty="0"/>
            </a:br>
            <a:r>
              <a:rPr lang="en-US" dirty="0"/>
              <a:t>especially query optimization and processing.</a:t>
            </a:r>
          </a:p>
          <a:p>
            <a:pPr lvl="1"/>
            <a:r>
              <a:rPr lang="en-US" dirty="0"/>
              <a:t>There are many realizations of the model and algebra, and understanding the foundation helps with understanding language/engine capabilities.</a:t>
            </a:r>
          </a:p>
          <a:p>
            <a:pPr lvl="1"/>
            <a:r>
              <a:rPr lang="en-US" dirty="0"/>
              <a:t>The model has helped with innovating new approaches, and you may</a:t>
            </a:r>
            <a:br>
              <a:rPr lang="en-US" dirty="0"/>
            </a:br>
            <a:r>
              <a:rPr lang="en-US" dirty="0"/>
              <a:t>innovate in data and query models in your future.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203DD-DC1D-4482-B0E8-F7906487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99788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48E0A1-64DE-E329-1A50-C4BE618B3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8839200" cy="4038600"/>
          </a:xfrm>
        </p:spPr>
        <p:txBody>
          <a:bodyPr/>
          <a:lstStyle/>
          <a:p>
            <a:r>
              <a:rPr lang="en-US" sz="1800" dirty="0"/>
              <a:t>Relational model/algebra:</a:t>
            </a:r>
          </a:p>
          <a:p>
            <a:pPr lvl="1"/>
            <a:r>
              <a:rPr lang="en-US" sz="1600" dirty="0"/>
              <a:t>In the “pure” model, foreign keys reference primary keys.</a:t>
            </a:r>
          </a:p>
          <a:p>
            <a:pPr lvl="1"/>
            <a:r>
              <a:rPr lang="en-US" sz="1600" dirty="0"/>
              <a:t>This is not always the case in “real” databases and SQL.</a:t>
            </a:r>
          </a:p>
          <a:p>
            <a:pPr lvl="1"/>
            <a:r>
              <a:rPr lang="en-US" sz="1600" dirty="0"/>
              <a:t>There is no standard/common way to show foreign keys in relational schema. If I ask you to do it, you can pick a convention and add a note, e.g.</a:t>
            </a:r>
          </a:p>
          <a:p>
            <a:pPr marL="857250" lvl="2" indent="0">
              <a:buNone/>
            </a:pPr>
            <a:r>
              <a:rPr lang="en-US" sz="1400" dirty="0"/>
              <a:t>Student(</a:t>
            </a:r>
            <a:r>
              <a:rPr lang="en-US" sz="1400" u="sng" dirty="0"/>
              <a:t>ID</a:t>
            </a:r>
            <a:r>
              <a:rPr lang="en-US" sz="1400" dirty="0"/>
              <a:t>, </a:t>
            </a:r>
            <a:r>
              <a:rPr lang="en-US" sz="1400" dirty="0" err="1"/>
              <a:t>dept_code</a:t>
            </a:r>
            <a:r>
              <a:rPr lang="en-US" sz="1400" dirty="0"/>
              <a:t>, name, </a:t>
            </a:r>
            <a:r>
              <a:rPr lang="en-US" sz="1400" dirty="0" err="1"/>
              <a:t>tot_cred</a:t>
            </a:r>
            <a:r>
              <a:rPr lang="en-US" sz="1400" dirty="0"/>
              <a:t>)</a:t>
            </a:r>
          </a:p>
          <a:p>
            <a:r>
              <a:rPr lang="en-US" sz="1800" dirty="0"/>
              <a:t>When doing modeling for implementations, there are many kinds/styles of key:</a:t>
            </a:r>
          </a:p>
          <a:p>
            <a:pPr lvl="1"/>
            <a:r>
              <a:rPr lang="en-US" sz="1600" dirty="0"/>
              <a:t>Alternate</a:t>
            </a:r>
          </a:p>
          <a:p>
            <a:pPr lvl="1"/>
            <a:r>
              <a:rPr lang="en-US" sz="1600" dirty="0"/>
              <a:t>Composite</a:t>
            </a:r>
          </a:p>
          <a:p>
            <a:pPr lvl="1"/>
            <a:r>
              <a:rPr lang="en-US" sz="1600" dirty="0"/>
              <a:t>Natural</a:t>
            </a:r>
          </a:p>
          <a:p>
            <a:pPr lvl="1"/>
            <a:r>
              <a:rPr lang="en-US" sz="1600" dirty="0"/>
              <a:t>Surrogate</a:t>
            </a:r>
          </a:p>
          <a:p>
            <a:pPr lvl="1"/>
            <a:r>
              <a:rPr lang="en-US" sz="1600" dirty="0"/>
              <a:t>Unique</a:t>
            </a:r>
          </a:p>
          <a:p>
            <a:pPr lvl="1"/>
            <a:r>
              <a:rPr lang="en-US" sz="1600" dirty="0"/>
              <a:t>… …</a:t>
            </a:r>
          </a:p>
          <a:p>
            <a:pPr lvl="1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4F4671-8598-8CF7-4DDB-3FA70CD0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Keys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592F55-3B5A-33DF-F36B-50DBE1B463E4}"/>
              </a:ext>
            </a:extLst>
          </p:cNvPr>
          <p:cNvCxnSpPr/>
          <p:nvPr/>
        </p:nvCxnSpPr>
        <p:spPr>
          <a:xfrm>
            <a:off x="2133600" y="2266950"/>
            <a:ext cx="914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574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DB188-2DC7-2B9E-B213-FD4ABA9B0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2F1855-7FB5-F4C0-CDB1-A5292CD7B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B4F8FA33-458F-14A4-8FA1-8A71DB2F8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2ED1E438-282C-7F50-E027-0083AB883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Introduction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54B927-ED1B-14FD-5837-37C80966439B}"/>
              </a:ext>
            </a:extLst>
          </p:cNvPr>
          <p:cNvSpPr/>
          <p:nvPr/>
        </p:nvSpPr>
        <p:spPr>
          <a:xfrm>
            <a:off x="0" y="438150"/>
            <a:ext cx="9144000" cy="4248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 Algebra (2)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More Advanced Operators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45AC2283-12CA-F403-2294-CF14F066B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W4111_003_2024_3: Lecture 3: ER(2), Relational(2), SQL(2)	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702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69CD4-37AA-5B80-CF29-D79F2DA1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>
            <a:extLst>
              <a:ext uri="{FF2B5EF4-FFF2-40B4-BE49-F238E27FC236}">
                <a16:creationId xmlns:a16="http://schemas.microsoft.com/office/drawing/2014/main" id="{81966CDD-1EFE-2796-9C35-E941E3AA78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Relational Query Languages</a:t>
            </a:r>
          </a:p>
        </p:txBody>
      </p:sp>
      <p:sp>
        <p:nvSpPr>
          <p:cNvPr id="11266" name="Rectangle 3">
            <a:extLst>
              <a:ext uri="{FF2B5EF4-FFF2-40B4-BE49-F238E27FC236}">
                <a16:creationId xmlns:a16="http://schemas.microsoft.com/office/drawing/2014/main" id="{4B67BB5D-2529-E427-2131-F98FC524D6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69052" cy="2666285"/>
          </a:xfrm>
        </p:spPr>
        <p:txBody>
          <a:bodyPr/>
          <a:lstStyle/>
          <a:p>
            <a:r>
              <a:rPr lang="en-US" altLang="en-US" dirty="0"/>
              <a:t>Procedural versus non-procedural, or declarative</a:t>
            </a:r>
          </a:p>
          <a:p>
            <a:r>
              <a:rPr lang="en-US" altLang="en-US" dirty="0"/>
              <a:t>“Pure” languages:</a:t>
            </a:r>
          </a:p>
          <a:p>
            <a:pPr lvl="1"/>
            <a:r>
              <a:rPr lang="en-US" altLang="en-US" dirty="0"/>
              <a:t>Relational algebra</a:t>
            </a:r>
          </a:p>
          <a:p>
            <a:pPr lvl="1"/>
            <a:r>
              <a:rPr lang="en-US" altLang="en-US" dirty="0"/>
              <a:t>Tuple relational calculus</a:t>
            </a:r>
          </a:p>
          <a:p>
            <a:pPr lvl="1"/>
            <a:r>
              <a:rPr lang="en-US" altLang="en-US" dirty="0"/>
              <a:t>Domain relational calculus</a:t>
            </a:r>
          </a:p>
          <a:p>
            <a:r>
              <a:rPr lang="en-US" altLang="en-US" dirty="0"/>
              <a:t>The above 3 pure languages are equivalent in computing power</a:t>
            </a:r>
          </a:p>
          <a:p>
            <a:r>
              <a:rPr lang="en-US" altLang="en-US" dirty="0"/>
              <a:t>We will concentrate in this chapter on relational algebra</a:t>
            </a:r>
          </a:p>
          <a:p>
            <a:pPr lvl="1"/>
            <a:r>
              <a:rPr lang="en-US" altLang="en-US" dirty="0"/>
              <a:t>Not turning-machine equivalent</a:t>
            </a:r>
          </a:p>
          <a:p>
            <a:pPr lvl="1"/>
            <a:r>
              <a:rPr lang="en-US" altLang="en-US" dirty="0"/>
              <a:t>Consists of 6 basic operations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4C3E91-DA70-4967-9463-D23225D4D7D5}"/>
              </a:ext>
            </a:extLst>
          </p:cNvPr>
          <p:cNvSpPr txBox="1"/>
          <p:nvPr/>
        </p:nvSpPr>
        <p:spPr>
          <a:xfrm>
            <a:off x="457200" y="3562350"/>
            <a:ext cx="8483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sometimes see other operator, e.g.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 Assignment.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Relational algebra focuses on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retrieve.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 You can sort of do Create, Update, Delete.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The SQL Language, which we will see, extends relational algebra.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373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F3A3-105D-542C-5F40-65BA35382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>
            <a:extLst>
              <a:ext uri="{FF2B5EF4-FFF2-40B4-BE49-F238E27FC236}">
                <a16:creationId xmlns:a16="http://schemas.microsoft.com/office/drawing/2014/main" id="{23F033E7-C039-386B-05BE-BC34159C0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72824030-DB60-B303-9FB9-FBBF0AD430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15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98974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fundamental definition: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= instructor ⨝ teaches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6C21C5-BF9B-8E38-D36C-D07C8614C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25F75-4DE5-F34C-A482-2C6D509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2FEBA-E107-1A45-B780-DE11AAC1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14350"/>
            <a:ext cx="4207302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80F49-6AE9-584E-A5B2-514A3A16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97" y="666750"/>
            <a:ext cx="4409872" cy="3007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146A33-3C94-E645-8F26-B12B6B01AB5A}"/>
              </a:ext>
            </a:extLst>
          </p:cNvPr>
          <p:cNvSpPr/>
          <p:nvPr/>
        </p:nvSpPr>
        <p:spPr>
          <a:xfrm>
            <a:off x="76200" y="3595181"/>
            <a:ext cx="401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D5EB0-44F1-2340-868D-62243B3D6792}"/>
              </a:ext>
            </a:extLst>
          </p:cNvPr>
          <p:cNvSpPr/>
          <p:nvPr/>
        </p:nvSpPr>
        <p:spPr>
          <a:xfrm>
            <a:off x="5715000" y="3595181"/>
            <a:ext cx="216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teaches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C42D6-C282-F840-88CF-2F4E18FC3584}"/>
              </a:ext>
            </a:extLst>
          </p:cNvPr>
          <p:cNvSpPr/>
          <p:nvPr/>
        </p:nvSpPr>
        <p:spPr>
          <a:xfrm>
            <a:off x="3008317" y="4081441"/>
            <a:ext cx="370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&gt;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teaches</a:t>
            </a:r>
          </a:p>
        </p:txBody>
      </p:sp>
    </p:spTree>
    <p:extLst>
      <p:ext uri="{BB962C8B-B14F-4D97-AF65-F5344CB8AC3E}">
        <p14:creationId xmlns:p14="http://schemas.microsoft.com/office/powerpoint/2010/main" val="2144104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763119"/>
                <a:ext cx="6781800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763119"/>
                <a:ext cx="6781800" cy="3617261"/>
              </a:xfrm>
              <a:blipFill>
                <a:blip r:embed="rId3"/>
                <a:stretch>
                  <a:fillRect l="-748" t="-1049" b="-9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1B936-4BF3-D3B5-D2C1-750131A88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166258-51FF-3291-9771-B0ACD838A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an online tool that you will use.</a:t>
            </a:r>
          </a:p>
          <a:p>
            <a:r>
              <a:rPr lang="en-US" dirty="0" err="1"/>
              <a:t>RelaX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https://dbis-uibk.github.io/relax/calc/local/uibk/local/0</a:t>
            </a:r>
            <a:r>
              <a:rPr lang="en-US" dirty="0"/>
              <a:t>)</a:t>
            </a:r>
          </a:p>
          <a:p>
            <a:r>
              <a:rPr lang="en-US" dirty="0"/>
              <a:t>The calculator:</a:t>
            </a:r>
          </a:p>
          <a:p>
            <a:pPr lvl="1"/>
            <a:r>
              <a:rPr lang="en-US" dirty="0"/>
              <a:t>Has an older version of the data from the recommended textbook.</a:t>
            </a:r>
            <a:br>
              <a:rPr lang="en-US" dirty="0"/>
            </a:br>
            <a:r>
              <a:rPr lang="en-US" sz="1200" dirty="0"/>
              <a:t>(</a:t>
            </a:r>
            <a:r>
              <a:rPr lang="en-US" sz="1200" dirty="0">
                <a:hlinkClick r:id="rId3"/>
              </a:rPr>
              <a:t>https://dbis-uibk.github.io/relax/calc/gist/4f7866c17624ca9dfa85ed2482078be8/relax-silberschatz-english.txt/0</a:t>
            </a:r>
            <a:r>
              <a:rPr lang="en-US" sz="1200" dirty="0"/>
              <a:t>)</a:t>
            </a:r>
          </a:p>
          <a:p>
            <a:pPr lvl="1"/>
            <a:r>
              <a:rPr lang="en-US" dirty="0"/>
              <a:t>You can also upload new data. </a:t>
            </a:r>
          </a:p>
          <a:p>
            <a:r>
              <a:rPr lang="en-US" dirty="0"/>
              <a:t>Some queries:</a:t>
            </a:r>
          </a:p>
          <a:p>
            <a:pPr lvl="1"/>
            <a:r>
              <a:rPr lang="el-GR" dirty="0"/>
              <a:t>σ </a:t>
            </a:r>
            <a:r>
              <a:rPr lang="en-US" dirty="0" err="1"/>
              <a:t>dept_name</a:t>
            </a:r>
            <a:r>
              <a:rPr lang="en-US" dirty="0"/>
              <a:t>='Comp. Sci.' ∨ </a:t>
            </a:r>
            <a:r>
              <a:rPr lang="en-US" dirty="0" err="1"/>
              <a:t>dept_name</a:t>
            </a:r>
            <a:r>
              <a:rPr lang="en-US" dirty="0"/>
              <a:t>='History' (department)</a:t>
            </a:r>
          </a:p>
          <a:p>
            <a:pPr lvl="1"/>
            <a:r>
              <a:rPr lang="el-GR" dirty="0"/>
              <a:t>π </a:t>
            </a:r>
            <a:r>
              <a:rPr lang="en-US" dirty="0"/>
              <a:t>name, </a:t>
            </a:r>
            <a:r>
              <a:rPr lang="en-US" dirty="0" err="1"/>
              <a:t>dept_name</a:t>
            </a:r>
            <a:r>
              <a:rPr lang="en-US" dirty="0"/>
              <a:t> (instructor)</a:t>
            </a:r>
          </a:p>
          <a:p>
            <a:pPr lvl="1"/>
            <a:r>
              <a:rPr lang="el-GR" dirty="0"/>
              <a:t>π </a:t>
            </a:r>
            <a:r>
              <a:rPr lang="en-US" dirty="0"/>
              <a:t>ID, name (</a:t>
            </a:r>
            <a:br>
              <a:rPr lang="en-US" dirty="0"/>
            </a:br>
            <a:r>
              <a:rPr lang="en-US" dirty="0"/>
              <a:t>	</a:t>
            </a:r>
            <a:r>
              <a:rPr lang="el-GR" dirty="0"/>
              <a:t>σ </a:t>
            </a:r>
            <a:r>
              <a:rPr lang="en-US" dirty="0" err="1"/>
              <a:t>dept_name</a:t>
            </a:r>
            <a:r>
              <a:rPr lang="en-US" dirty="0"/>
              <a:t>='Comp. Sci.' (instructor)</a:t>
            </a:r>
            <a:br>
              <a:rPr lang="en-US" dirty="0"/>
            </a:b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3392D1-50D9-DACF-051A-6C1D041E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Dreaded Relax Calculator</a:t>
            </a:r>
          </a:p>
        </p:txBody>
      </p:sp>
    </p:spTree>
    <p:extLst>
      <p:ext uri="{BB962C8B-B14F-4D97-AF65-F5344CB8AC3E}">
        <p14:creationId xmlns:p14="http://schemas.microsoft.com/office/powerpoint/2010/main" val="3218787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F92A77-DEBF-445E-AF0A-457F33AD02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b="0" i="0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</a:rPr>
                  <a:t>“A NATURAL JOIN is </a:t>
                </a:r>
                <a:r>
                  <a:rPr lang="en-US" b="1" i="0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</a:rPr>
                  <a:t>a JOIN operation that creates an implicit join clause for you based on the common columns in the two tables being joined</a:t>
                </a:r>
                <a:r>
                  <a:rPr lang="en-US" b="0" i="0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</a:rPr>
                  <a:t>. Common columns are columns that have the same name in both tables.”</a:t>
                </a:r>
                <a:br>
                  <a:rPr lang="en-US" b="0" i="0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</a:rPr>
                </a:br>
                <a:r>
                  <a:rPr lang="en-US" b="0" i="0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</a:rPr>
                  <a:t>(</a:t>
                </a:r>
                <a:r>
                  <a:rPr lang="en-US" b="0" i="0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  <a:hlinkClick r:id="rId2"/>
                  </a:rPr>
                  <a:t>https://docs.oracle.com/javadb/10.8.3.0/ref/rrefsqljnaturaljoin.html</a:t>
                </a:r>
                <a:r>
                  <a:rPr lang="en-US" b="0" i="0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</a:rPr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endParaRPr lang="en-US" b="0" i="0" dirty="0">
                  <a:solidFill>
                    <a:srgbClr val="202124"/>
                  </a:solidFill>
                  <a:effectLst/>
                  <a:latin typeface="Roboto" panose="02000000000000000000" pitchFamily="2" charset="0"/>
                </a:endParaRPr>
              </a:p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dirty="0"/>
                  <a:t>⨝ </a:t>
                </a:r>
                <a:r>
                  <a:rPr lang="en-US" dirty="0">
                    <a:sym typeface="Wingdings" panose="05000000000000000000" pitchFamily="2" charset="2"/>
                  </a:rPr>
                  <a:t> Natural Join in relational algebra.</a:t>
                </a:r>
              </a:p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altLang="en-US" sz="2000" i="1" dirty="0">
                    <a:sym typeface="Symbol" panose="05050102010706020507" pitchFamily="18" charset="2"/>
                  </a:rPr>
                  <a:t>instructor</a:t>
                </a:r>
                <a:r>
                  <a:rPr lang="en-US" altLang="en-US" sz="20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i="1" baseline="-25000" dirty="0"/>
                  <a:t>Instructor.id = teaches.id</a:t>
                </a:r>
                <a:r>
                  <a:rPr lang="en-US" sz="2000" baseline="-25000" dirty="0"/>
                  <a:t> </a:t>
                </a:r>
                <a:r>
                  <a:rPr lang="en-US" sz="2000" i="1" dirty="0"/>
                  <a:t>teaches </a:t>
                </a:r>
                <a:r>
                  <a:rPr lang="en-US" altLang="ja-JP" sz="2000" dirty="0">
                    <a:sym typeface="Wingdings" panose="05000000000000000000" pitchFamily="2" charset="2"/>
                  </a:rPr>
                  <a:t>is called a </a:t>
                </a:r>
                <a:r>
                  <a:rPr lang="en-US" altLang="ja-JP" sz="2000" i="1" dirty="0">
                    <a:sym typeface="Wingdings" panose="05000000000000000000" pitchFamily="2" charset="2"/>
                  </a:rPr>
                  <a:t>theta join.</a:t>
                </a:r>
                <a:endParaRPr lang="en-US" dirty="0">
                  <a:sym typeface="Wingdings" panose="05000000000000000000" pitchFamily="2" charset="2"/>
                </a:endParaRPr>
              </a:p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dirty="0">
                    <a:sym typeface="Wingdings" panose="05000000000000000000" pitchFamily="2" charset="2"/>
                  </a:rPr>
                  <a:t>So, think about it …</a:t>
                </a:r>
              </a:p>
              <a:p>
                <a:pPr lvl="1"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dirty="0">
                    <a:sym typeface="Wingdings" panose="05000000000000000000" pitchFamily="2" charset="2"/>
                  </a:rPr>
                  <a:t>I showed you how to produce all possible pairs.</a:t>
                </a:r>
              </a:p>
              <a:p>
                <a:pPr lvl="1"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dirty="0">
                    <a:sym typeface="Wingdings" panose="05000000000000000000" pitchFamily="2" charset="2"/>
                  </a:rPr>
                  <a:t>I showed you how to produce all naturally matching pairs.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F92A77-DEBF-445E-AF0A-457F33AD02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5" t="-940" r="-1293" b="-1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058A38B-DE60-452E-B70D-F49E7A9B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</p:spTree>
    <p:extLst>
      <p:ext uri="{BB962C8B-B14F-4D97-AF65-F5344CB8AC3E}">
        <p14:creationId xmlns:p14="http://schemas.microsoft.com/office/powerpoint/2010/main" val="283939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3C4746-B82B-3F41-8244-F524491B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381000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00"/>
              </a:spcAft>
            </a:pPr>
            <a:r>
              <a:rPr lang="en-US" sz="2800" dirty="0"/>
              <a:t>Introduction and course updates.</a:t>
            </a:r>
            <a:br>
              <a:rPr lang="en-US" sz="2800" dirty="0"/>
            </a:br>
            <a:endParaRPr lang="en-US" sz="2800" dirty="0"/>
          </a:p>
          <a:p>
            <a:pPr>
              <a:spcBef>
                <a:spcPts val="0"/>
              </a:spcBef>
              <a:spcAft>
                <a:spcPts val="100"/>
              </a:spcAft>
            </a:pPr>
            <a:r>
              <a:rPr lang="en-US" sz="2800" dirty="0"/>
              <a:t>ER Modeling (1).</a:t>
            </a:r>
            <a:br>
              <a:rPr lang="en-US" sz="2800" dirty="0"/>
            </a:br>
            <a:endParaRPr lang="en-US" sz="2800" dirty="0"/>
          </a:p>
          <a:p>
            <a:pPr>
              <a:spcBef>
                <a:spcPts val="0"/>
              </a:spcBef>
              <a:spcAft>
                <a:spcPts val="100"/>
              </a:spcAft>
            </a:pPr>
            <a:r>
              <a:rPr lang="en-US" sz="2800" dirty="0"/>
              <a:t>Relational model and algebra (1).</a:t>
            </a:r>
            <a:br>
              <a:rPr lang="en-US" sz="2800" dirty="0"/>
            </a:br>
            <a:endParaRPr lang="en-US" sz="2800" dirty="0"/>
          </a:p>
          <a:p>
            <a:pPr>
              <a:spcBef>
                <a:spcPts val="0"/>
              </a:spcBef>
              <a:spcAft>
                <a:spcPts val="100"/>
              </a:spcAft>
            </a:pPr>
            <a:r>
              <a:rPr lang="en-US" sz="2800" dirty="0"/>
              <a:t>SQL (1).</a:t>
            </a:r>
            <a:br>
              <a:rPr lang="en-US" sz="2800" dirty="0"/>
            </a:br>
            <a:endParaRPr lang="en-US" sz="2800" dirty="0"/>
          </a:p>
          <a:p>
            <a:pPr>
              <a:spcBef>
                <a:spcPts val="0"/>
              </a:spcBef>
              <a:spcAft>
                <a:spcPts val="100"/>
              </a:spcAft>
            </a:pPr>
            <a:r>
              <a:rPr lang="en-US" sz="2800" dirty="0"/>
              <a:t>Homework and projects.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649218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/>
              <a:t>τ</a:t>
            </a:r>
            <a:r>
              <a:rPr lang="en-US" sz="1800" dirty="0"/>
              <a:t> 	order by</a:t>
            </a:r>
            <a:endParaRPr lang="el-GR" sz="1800" dirty="0"/>
          </a:p>
          <a:p>
            <a:r>
              <a:rPr lang="el-GR" sz="1800" dirty="0"/>
              <a:t>γ</a:t>
            </a:r>
            <a:r>
              <a:rPr lang="en-US" sz="1800" dirty="0"/>
              <a:t> 	group by </a:t>
            </a:r>
            <a:endParaRPr lang="el-GR" sz="1800" dirty="0"/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/>
              <a:t>⨝</a:t>
            </a:r>
            <a:r>
              <a:rPr lang="en-US" sz="1800" dirty="0"/>
              <a:t>	natural join, theta-join</a:t>
            </a:r>
            <a:endParaRPr lang="el-GR" sz="1800" dirty="0"/>
          </a:p>
          <a:p>
            <a:r>
              <a:rPr lang="el-GR" sz="1800" dirty="0"/>
              <a:t>⟕</a:t>
            </a:r>
            <a:r>
              <a:rPr lang="en-US" sz="1800" dirty="0"/>
              <a:t>	left outer join</a:t>
            </a:r>
            <a:endParaRPr lang="el-GR" sz="1800" dirty="0"/>
          </a:p>
          <a:p>
            <a:r>
              <a:rPr lang="el-GR" sz="1800" dirty="0"/>
              <a:t>⟖</a:t>
            </a:r>
            <a:r>
              <a:rPr lang="en-US" sz="1800" dirty="0"/>
              <a:t>	right outer join</a:t>
            </a:r>
            <a:endParaRPr lang="el-GR" sz="1800" dirty="0"/>
          </a:p>
          <a:p>
            <a:r>
              <a:rPr lang="el-GR" sz="1800" dirty="0"/>
              <a:t>⟗</a:t>
            </a:r>
            <a:r>
              <a:rPr lang="en-US" sz="1800" dirty="0"/>
              <a:t>	full outer join</a:t>
            </a:r>
            <a:endParaRPr lang="el-GR" sz="1800" dirty="0"/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 (Will Cover)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28522" y="532358"/>
            <a:ext cx="564148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because they may be common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CBD8-8817-F0B6-D750-95A09B7B6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DE1F41-51B5-D285-8A3D-C038A78D1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C9DFC0CB-0355-A295-1A21-93B0E806F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95CC9951-0CFD-BB4C-B4E2-FF9335FF7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Introduction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52A10-A438-5984-2C84-DB166014912E}"/>
              </a:ext>
            </a:extLst>
          </p:cNvPr>
          <p:cNvSpPr/>
          <p:nvPr/>
        </p:nvSpPr>
        <p:spPr>
          <a:xfrm>
            <a:off x="0" y="438150"/>
            <a:ext cx="9144000" cy="4248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Let’s Do Some Examples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CA1CDFA8-7C18-FA4E-DC54-BB486778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W4111_003_2024_3: Lecture 3: ER(2), Relational(2), SQL(2)	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456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25ABC-9AD0-5596-2378-C4D65F40A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E6A25342-657D-90BE-7155-7CC7E3752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325AA1-BF28-302B-9BD2-2ED27A418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6B26A2AE-B168-D7AF-3C59-A614040C0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71D0C6F9-92CA-2A8A-7092-23D44E718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694587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600" dirty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2E70A18-151F-4327-563A-5BC6C15B8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W4111_003_2024_3: Lecture 3: ER(2), Relational(2), SQL(2)	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69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AE05-4846-B768-F9A7-49953E1BF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22DE0B-16FC-2A3D-552E-9ED94C758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A5BFE271-551C-C027-46E6-E6DF3954A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551F28DE-29B2-7488-BA76-4575E2E05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Introduction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4D72AF-AF57-F966-E521-1EA960E89E34}"/>
              </a:ext>
            </a:extLst>
          </p:cNvPr>
          <p:cNvSpPr/>
          <p:nvPr/>
        </p:nvSpPr>
        <p:spPr>
          <a:xfrm>
            <a:off x="0" y="438150"/>
            <a:ext cx="9144000" cy="4248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Definition Language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28EB1FC-3349-A954-5782-3819B22D6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W4111_003_2024_3: Lecture 3: ER(2), Relational(2), SQL(2)	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586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B7709-94FA-1696-4A63-B87145314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>
            <a:extLst>
              <a:ext uri="{FF2B5EF4-FFF2-40B4-BE49-F238E27FC236}">
                <a16:creationId xmlns:a16="http://schemas.microsoft.com/office/drawing/2014/main" id="{F65B8D1D-697F-149A-90BC-1A6E677B72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716508FF-8A7D-B1A3-FEB0-B44C6B1AD9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>
            <a:extLst>
              <a:ext uri="{FF2B5EF4-FFF2-40B4-BE49-F238E27FC236}">
                <a16:creationId xmlns:a16="http://schemas.microsoft.com/office/drawing/2014/main" id="{BFB6E9EC-102B-D52F-EA42-7CBD56CA0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10404607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2394EF-D492-7B01-A1EC-0534E904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Data Types (Subset)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06CA8-FB14-A0BE-D9D2-B784D10CB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44319"/>
            <a:ext cx="5771030" cy="3667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5868E9-4AAC-DA3F-46A8-D3C94DAF4FE2}"/>
              </a:ext>
            </a:extLst>
          </p:cNvPr>
          <p:cNvSpPr txBox="1"/>
          <p:nvPr/>
        </p:nvSpPr>
        <p:spPr>
          <a:xfrm>
            <a:off x="1371600" y="43177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Scroll through https://</a:t>
            </a:r>
            <a:r>
              <a:rPr lang="en-US" dirty="0" err="1">
                <a:solidFill>
                  <a:srgbClr val="FF0000"/>
                </a:solidFill>
              </a:rPr>
              <a:t>www.mysqldatatypes.com</a:t>
            </a:r>
            <a:r>
              <a:rPr lang="en-US" dirty="0">
                <a:solidFill>
                  <a:srgbClr val="FF00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398373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32282"/>
            <a:ext cx="5636847" cy="3585753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1719263" y="812307"/>
            <a:ext cx="5815660" cy="348226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94587"/>
            <a:ext cx="9144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600" dirty="0">
                <a:solidFill>
                  <a:schemeClr val="bg1"/>
                </a:solidFill>
              </a:rPr>
              <a:t>Introduction</a:t>
            </a:r>
            <a:br>
              <a:rPr lang="en-US" altLang="en-US" sz="3600" dirty="0">
                <a:solidFill>
                  <a:schemeClr val="bg1"/>
                </a:solidFill>
              </a:rPr>
            </a:br>
            <a:r>
              <a:rPr lang="en-US" altLang="en-US" sz="3600" dirty="0">
                <a:solidFill>
                  <a:schemeClr val="bg1"/>
                </a:solidFill>
              </a:rPr>
              <a:t>and</a:t>
            </a:r>
            <a:br>
              <a:rPr lang="en-US" altLang="en-US" sz="3600" dirty="0">
                <a:solidFill>
                  <a:schemeClr val="bg1"/>
                </a:solidFill>
              </a:rPr>
            </a:br>
            <a:r>
              <a:rPr lang="en-US" altLang="en-US" sz="3600" dirty="0">
                <a:solidFill>
                  <a:schemeClr val="bg1"/>
                </a:solidFill>
              </a:rPr>
              <a:t>course updates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759205-0568-4212-B25B-D0844C69C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W4111_003_2024_3: Lecture 3: ER(2), Relational(2), SQL(2)	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82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38630"/>
            <a:ext cx="5330762" cy="2782395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Integrity Constraints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1298"/>
            <a:ext cx="5629229" cy="3226927"/>
          </a:xfrm>
        </p:spPr>
        <p:txBody>
          <a:bodyPr/>
          <a:lstStyle/>
          <a:p>
            <a:r>
              <a:rPr lang="en-US" altLang="en-US" dirty="0"/>
              <a:t>Integrity constraints guard against accidental damage to the database, by ensuring that authorized changes to the database do not result in a loss of data consistency. </a:t>
            </a:r>
          </a:p>
          <a:p>
            <a:pPr lvl="1"/>
            <a:r>
              <a:rPr lang="en-US" altLang="en-US" dirty="0"/>
              <a:t>A checking account must have a balance greater than $10,000.00</a:t>
            </a:r>
          </a:p>
          <a:p>
            <a:pPr lvl="1"/>
            <a:r>
              <a:rPr lang="en-US" altLang="en-US" dirty="0"/>
              <a:t>A salary of a bank employee must be at least $4.00 an hour</a:t>
            </a:r>
          </a:p>
          <a:p>
            <a:pPr lvl="1"/>
            <a:r>
              <a:rPr lang="en-US" altLang="en-US" dirty="0"/>
              <a:t>A customer must have a (non-null) phone number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82154"/>
            <a:ext cx="6057900" cy="457200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Constraints on a Single Relation 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46648" y="883444"/>
            <a:ext cx="5352574" cy="1980010"/>
          </a:xfrm>
        </p:spPr>
        <p:txBody>
          <a:bodyPr/>
          <a:lstStyle/>
          <a:p>
            <a:r>
              <a:rPr lang="en-US" altLang="en-US" b="1" dirty="0"/>
              <a:t>not null</a:t>
            </a:r>
          </a:p>
          <a:p>
            <a:r>
              <a:rPr lang="en-US" altLang="en-US" b="1" dirty="0"/>
              <a:t>primary key</a:t>
            </a:r>
          </a:p>
          <a:p>
            <a:r>
              <a:rPr lang="en-US" altLang="en-US" b="1" dirty="0"/>
              <a:t>unique</a:t>
            </a:r>
            <a:endParaRPr lang="en-US" altLang="en-US" dirty="0"/>
          </a:p>
          <a:p>
            <a:r>
              <a:rPr lang="en-US" altLang="en-US" b="1" dirty="0"/>
              <a:t>check </a:t>
            </a:r>
            <a:r>
              <a:rPr lang="en-US" altLang="en-US" dirty="0"/>
              <a:t>(P), where P is a predicate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Font typeface="Monotype Sorts" charset="2"/>
              <a:buNone/>
            </a:pPr>
            <a:endParaRPr kumimoji="1" lang="en-US" altLang="en-US" sz="1500"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32737" y="115432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Not Null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46648" y="851298"/>
            <a:ext cx="5358241" cy="1992487"/>
          </a:xfrm>
        </p:spPr>
        <p:txBody>
          <a:bodyPr/>
          <a:lstStyle/>
          <a:p>
            <a:r>
              <a:rPr kumimoji="0" lang="en-US" altLang="en-US" b="1" dirty="0"/>
              <a:t>not null</a:t>
            </a:r>
          </a:p>
          <a:p>
            <a:pPr lvl="1"/>
            <a:r>
              <a:rPr kumimoji="0" lang="en-US" altLang="en-US" dirty="0"/>
              <a:t>Declare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 and </a:t>
            </a:r>
            <a:r>
              <a:rPr kumimoji="0" lang="en-US" altLang="en-US" i="1" dirty="0"/>
              <a:t>budget</a:t>
            </a:r>
            <a:r>
              <a:rPr kumimoji="0" lang="en-US" altLang="en-US" dirty="0"/>
              <a:t> to be </a:t>
            </a:r>
            <a:r>
              <a:rPr lang="en-US" altLang="en-US" b="1" dirty="0"/>
              <a:t>not null</a:t>
            </a:r>
          </a:p>
          <a:p>
            <a:pPr>
              <a:buFont typeface="Monotype Sorts" charset="2"/>
              <a:buNone/>
            </a:pPr>
            <a:r>
              <a:rPr kumimoji="0" lang="en-US" altLang="en-US" i="1" dirty="0"/>
              <a:t>	          name </a:t>
            </a:r>
            <a:r>
              <a:rPr kumimoji="0" lang="en-US" altLang="en-US" b="1" dirty="0" err="1"/>
              <a:t>varchar</a:t>
            </a:r>
            <a:r>
              <a:rPr kumimoji="0" lang="en-US" altLang="en-US" dirty="0"/>
              <a:t>(20) </a:t>
            </a:r>
            <a:r>
              <a:rPr kumimoji="0" lang="en-US" altLang="en-US" b="1" dirty="0"/>
              <a:t>not null</a:t>
            </a:r>
            <a:br>
              <a:rPr kumimoji="0" lang="en-US" altLang="en-US" b="1" dirty="0"/>
            </a:br>
            <a:r>
              <a:rPr kumimoji="0" lang="en-US" altLang="en-US" b="1" dirty="0"/>
              <a:t>          </a:t>
            </a:r>
            <a:r>
              <a:rPr kumimoji="0" lang="en-US" altLang="en-US" i="1" dirty="0"/>
              <a:t>budget </a:t>
            </a:r>
            <a:r>
              <a:rPr kumimoji="0" lang="en-US" altLang="en-US" b="1" dirty="0"/>
              <a:t>numeric</a:t>
            </a:r>
            <a:r>
              <a:rPr kumimoji="0" lang="en-US" altLang="en-US" dirty="0"/>
              <a:t>(12,2) </a:t>
            </a:r>
            <a:r>
              <a:rPr kumimoji="0" lang="en-US" altLang="en-US" b="1" dirty="0"/>
              <a:t>not null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Font typeface="Monotype Sorts" charset="2"/>
              <a:buNone/>
            </a:pPr>
            <a:endParaRPr kumimoji="1" lang="en-US" altLang="en-US" sz="15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Unique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46648" y="823866"/>
            <a:ext cx="5283518" cy="1937623"/>
          </a:xfrm>
        </p:spPr>
        <p:txBody>
          <a:bodyPr/>
          <a:lstStyle/>
          <a:p>
            <a:r>
              <a:rPr lang="en-US" altLang="en-US" b="1" dirty="0"/>
              <a:t>unique</a:t>
            </a:r>
            <a:r>
              <a:rPr kumimoji="0" lang="en-US" altLang="en-US" dirty="0"/>
              <a:t> (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</a:t>
            </a:r>
            <a:r>
              <a:rPr kumimoji="0" lang="en-US" altLang="en-US" dirty="0"/>
              <a:t>)</a:t>
            </a:r>
          </a:p>
          <a:p>
            <a:pPr lvl="1"/>
            <a:r>
              <a:rPr kumimoji="0" lang="en-US" altLang="en-US" dirty="0"/>
              <a:t>The unique specification states that the attributes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 </a:t>
            </a:r>
            <a:r>
              <a:rPr kumimoji="0" lang="en-US" altLang="en-US" dirty="0"/>
              <a:t> form a candidate key.</a:t>
            </a:r>
          </a:p>
          <a:p>
            <a:pPr lvl="1"/>
            <a:r>
              <a:rPr kumimoji="0" lang="en-US" altLang="en-US" dirty="0"/>
              <a:t>Candidate keys are permitted to be null (in contrast to primary keys).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Font typeface="Monotype Sorts" charset="2"/>
              <a:buNone/>
            </a:pPr>
            <a:endParaRPr kumimoji="1" lang="en-US" altLang="en-US" sz="15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106408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The check clause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14768"/>
            <a:ext cx="5700712" cy="3519488"/>
          </a:xfrm>
        </p:spPr>
        <p:txBody>
          <a:bodyPr/>
          <a:lstStyle/>
          <a:p>
            <a:r>
              <a:rPr lang="en-US" altLang="en-US" dirty="0"/>
              <a:t>The  </a:t>
            </a:r>
            <a:r>
              <a:rPr lang="en-US" altLang="en-US" b="1" dirty="0"/>
              <a:t>check </a:t>
            </a:r>
            <a:r>
              <a:rPr lang="en-US" altLang="en-US" dirty="0"/>
              <a:t>(P) clause specifies a predicate P that must be satisfied by every tuple in a relation.</a:t>
            </a:r>
          </a:p>
          <a:p>
            <a:r>
              <a:rPr lang="en-US" altLang="en-US" dirty="0"/>
              <a:t>Example:  ensure that semester is one of fall, winter, spring or summer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create table </a:t>
            </a:r>
            <a:r>
              <a:rPr lang="en-US" altLang="en-US" i="1" dirty="0"/>
              <a:t>section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sec_id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semester </a:t>
            </a:r>
            <a:r>
              <a:rPr lang="en-US" altLang="en-US" b="1" dirty="0"/>
              <a:t>varchar </a:t>
            </a:r>
            <a:r>
              <a:rPr lang="en-US" altLang="en-US" dirty="0"/>
              <a:t>(6),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year </a:t>
            </a:r>
            <a:r>
              <a:rPr lang="en-US" altLang="en-US" b="1" dirty="0"/>
              <a:t>numeric </a:t>
            </a:r>
            <a:r>
              <a:rPr lang="en-US" altLang="en-US" dirty="0"/>
              <a:t>(4,0),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building </a:t>
            </a:r>
            <a:r>
              <a:rPr lang="en-US" altLang="en-US" b="1" dirty="0"/>
              <a:t>varchar </a:t>
            </a:r>
            <a:r>
              <a:rPr lang="en-US" altLang="en-US" dirty="0"/>
              <a:t>(15),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room_number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(7),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time slot id </a:t>
            </a:r>
            <a:r>
              <a:rPr lang="en-US" altLang="en-US" b="1" dirty="0"/>
              <a:t>varchar </a:t>
            </a:r>
            <a:r>
              <a:rPr lang="en-US" altLang="en-US" dirty="0"/>
              <a:t>(4),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primary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sec_id</a:t>
            </a:r>
            <a:r>
              <a:rPr lang="en-US" altLang="en-US" dirty="0"/>
              <a:t>, </a:t>
            </a:r>
            <a:r>
              <a:rPr lang="en-US" altLang="en-US" i="1" dirty="0"/>
              <a:t>semester</a:t>
            </a:r>
            <a:r>
              <a:rPr lang="en-US" altLang="en-US" dirty="0"/>
              <a:t>, </a:t>
            </a:r>
            <a:r>
              <a:rPr lang="en-US" altLang="en-US" i="1" dirty="0"/>
              <a:t>year</a:t>
            </a:r>
            <a:r>
              <a:rPr lang="en-US" altLang="en-US" dirty="0"/>
              <a:t>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</a:t>
            </a:r>
            <a:r>
              <a:rPr lang="en-US" altLang="en-US" b="1" dirty="0">
                <a:solidFill>
                  <a:srgbClr val="002060"/>
                </a:solidFill>
              </a:rPr>
              <a:t>check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semester </a:t>
            </a:r>
            <a:r>
              <a:rPr lang="en-US" altLang="en-US" b="1" dirty="0"/>
              <a:t>in </a:t>
            </a:r>
            <a:r>
              <a:rPr lang="en-US" altLang="en-US" dirty="0"/>
              <a:t>('Fall', 'Winter', 'Spring', 'Summer')))</a:t>
            </a: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Font typeface="Monotype Sorts" charset="2"/>
              <a:buNone/>
            </a:pPr>
            <a:endParaRPr kumimoji="1" lang="en-US" altLang="en-US" sz="1500"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1298"/>
            <a:ext cx="5642546" cy="3707606"/>
          </a:xfrm>
        </p:spPr>
        <p:txBody>
          <a:bodyPr/>
          <a:lstStyle/>
          <a:p>
            <a:r>
              <a:rPr lang="en-US" altLang="en-US" dirty="0"/>
              <a:t>Ensures that a value that appears in one relation for a given set of attributes also appears for a certain set of attributes in another relation.</a:t>
            </a:r>
          </a:p>
          <a:p>
            <a:pPr lvl="1"/>
            <a:r>
              <a:rPr lang="en-US" altLang="en-US" dirty="0"/>
              <a:t>Example:  If “Biology” is a department name appearing in one of the tuples in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relation, then there exists a tuple in the </a:t>
            </a:r>
            <a:r>
              <a:rPr lang="en-US" altLang="en-US" i="1" dirty="0"/>
              <a:t>department</a:t>
            </a:r>
            <a:r>
              <a:rPr lang="en-US" altLang="en-US" dirty="0"/>
              <a:t> relation for “Biology”.</a:t>
            </a:r>
          </a:p>
          <a:p>
            <a:r>
              <a:rPr lang="en-US" altLang="en-US" dirty="0"/>
              <a:t>Let A be a set of attributes.  Let R and S be two relations that contain attributes A and where A is the primary key of S. A is said to be a  </a:t>
            </a:r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R if for any values of A appearing in R these values also appear in S.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 (Cont.)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1298"/>
            <a:ext cx="5595938" cy="2733151"/>
          </a:xfrm>
        </p:spPr>
        <p:txBody>
          <a:bodyPr/>
          <a:lstStyle/>
          <a:p>
            <a:r>
              <a:rPr lang="en-US" altLang="en-US" dirty="0"/>
              <a:t>Foreign </a:t>
            </a:r>
            <a:r>
              <a:rPr lang="en-US" altLang="en-US" i="1" dirty="0"/>
              <a:t>keys can be </a:t>
            </a:r>
            <a:r>
              <a:rPr lang="en-US" altLang="en-US" dirty="0"/>
              <a:t>specified as part of the SQL </a:t>
            </a:r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table </a:t>
            </a:r>
            <a:r>
              <a:rPr lang="en-US" altLang="en-US" dirty="0"/>
              <a:t> statement </a:t>
            </a:r>
          </a:p>
          <a:p>
            <a:pPr>
              <a:buNone/>
            </a:pPr>
            <a:r>
              <a:rPr lang="en-US" altLang="en-US" b="1" dirty="0"/>
              <a:t>  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</a:p>
          <a:p>
            <a:r>
              <a:rPr lang="en-US" altLang="en-US" dirty="0"/>
              <a:t>By default, a foreign key references the primary-key attributes of the referenced table.</a:t>
            </a:r>
          </a:p>
          <a:p>
            <a:r>
              <a:rPr lang="en-US" altLang="en-US" dirty="0"/>
              <a:t>SQL allows  a list of attributes of the referenced relation to be specified explicitly.</a:t>
            </a:r>
          </a:p>
          <a:p>
            <a:pPr>
              <a:buNone/>
            </a:pPr>
            <a:r>
              <a:rPr lang="en-US" altLang="en-US" b="1" dirty="0"/>
              <a:t>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43076" y="171450"/>
            <a:ext cx="6404372" cy="320279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Cascading Actions in Referential Integrity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70" y="842460"/>
            <a:ext cx="5854823" cy="3335551"/>
          </a:xfrm>
        </p:spPr>
        <p:txBody>
          <a:bodyPr/>
          <a:lstStyle/>
          <a:p>
            <a:pPr>
              <a:tabLst>
                <a:tab pos="1629966" algn="l"/>
              </a:tabLst>
            </a:pPr>
            <a:r>
              <a:rPr lang="en-US" altLang="en-US" dirty="0"/>
              <a:t>When a referential-integrity constraint is violated, the normal procedure is to reject the action that caused the violation.</a:t>
            </a:r>
          </a:p>
          <a:p>
            <a:pPr>
              <a:tabLst>
                <a:tab pos="1629966" algn="l"/>
              </a:tabLst>
            </a:pPr>
            <a:r>
              <a:rPr lang="en-US" altLang="en-US" dirty="0"/>
              <a:t>An alternative, in case of delete or update is to cascade</a:t>
            </a:r>
          </a:p>
          <a:p>
            <a:pPr>
              <a:buNone/>
              <a:tabLst>
                <a:tab pos="1629966" algn="l"/>
              </a:tabLst>
            </a:pPr>
            <a:r>
              <a:rPr lang="en-US" altLang="en-US" b="1" dirty="0"/>
              <a:t>            create table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     (…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</a:t>
            </a:r>
            <a:r>
              <a:rPr lang="en-US" altLang="en-US" b="1" dirty="0"/>
              <a:t>on delete cascade</a:t>
            </a:r>
            <a:br>
              <a:rPr lang="en-US" altLang="en-US" b="1" dirty="0"/>
            </a:br>
            <a:r>
              <a:rPr lang="en-US" altLang="en-US" b="1" dirty="0"/>
              <a:t>                   on update cascade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      . . .) </a:t>
            </a:r>
          </a:p>
          <a:p>
            <a:pPr>
              <a:tabLst>
                <a:tab pos="1629966" algn="l"/>
              </a:tabLst>
            </a:pPr>
            <a:r>
              <a:rPr lang="en-US" altLang="en-US" dirty="0"/>
              <a:t>Instead of cascade we can use :  </a:t>
            </a:r>
          </a:p>
          <a:p>
            <a:pPr lvl="1">
              <a:tabLst>
                <a:tab pos="1629966" algn="l"/>
              </a:tabLst>
            </a:pPr>
            <a:r>
              <a:rPr lang="en-US" altLang="en-US" b="1" dirty="0"/>
              <a:t>set null</a:t>
            </a:r>
            <a:r>
              <a:rPr lang="en-US" altLang="en-US" dirty="0"/>
              <a:t>,</a:t>
            </a:r>
          </a:p>
          <a:p>
            <a:pPr lvl="1">
              <a:tabLst>
                <a:tab pos="1629966" algn="l"/>
              </a:tabLst>
            </a:pPr>
            <a:r>
              <a:rPr lang="en-US" altLang="en-US" b="1" dirty="0"/>
              <a:t>set default</a:t>
            </a:r>
            <a:endParaRPr lang="en-US" altLang="en-US" dirty="0"/>
          </a:p>
          <a:p>
            <a:pPr>
              <a:buNone/>
              <a:tabLst>
                <a:tab pos="1629966" algn="l"/>
              </a:tabLst>
            </a:pPr>
            <a:endParaRPr lang="en-US" altLang="en-US" i="1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2000" y="111439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sz="1950" dirty="0">
                <a:ea typeface="+mj-ea"/>
              </a:rPr>
              <a:t>Integrity Constraint Violation During Transactions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47774"/>
            <a:ext cx="5779985" cy="3632787"/>
          </a:xfrm>
        </p:spPr>
        <p:txBody>
          <a:bodyPr/>
          <a:lstStyle/>
          <a:p>
            <a:r>
              <a:rPr lang="en-US" altLang="en-US" dirty="0"/>
              <a:t>Consider: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      create table </a:t>
            </a:r>
            <a:r>
              <a:rPr lang="en-US" altLang="en-US" i="1" dirty="0"/>
              <a:t>person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	     </a:t>
            </a:r>
            <a:r>
              <a:rPr lang="en-US" altLang="en-US" i="1" dirty="0"/>
              <a:t>ID</a:t>
            </a:r>
            <a:r>
              <a:rPr lang="en-US" altLang="en-US" dirty="0"/>
              <a:t>  </a:t>
            </a:r>
            <a:r>
              <a:rPr lang="en-US" altLang="en-US" b="1" dirty="0"/>
              <a:t>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 </a:t>
            </a:r>
            <a:r>
              <a:rPr lang="en-US" altLang="en-US" b="1" dirty="0"/>
              <a:t>char</a:t>
            </a:r>
            <a:r>
              <a:rPr lang="en-US" altLang="en-US" dirty="0"/>
              <a:t>(40),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mother</a:t>
            </a:r>
            <a:r>
              <a:rPr lang="en-US" altLang="en-US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father </a:t>
            </a:r>
            <a:r>
              <a:rPr lang="en-US" altLang="en-US" b="1" dirty="0"/>
              <a:t> 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</a:t>
            </a:r>
            <a:r>
              <a:rPr lang="en-US" altLang="en-US" i="1" dirty="0"/>
              <a:t> ID,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father</a:t>
            </a:r>
            <a:r>
              <a:rPr lang="en-US" altLang="en-US" b="1" dirty="0"/>
              <a:t> references </a:t>
            </a:r>
            <a:r>
              <a:rPr lang="en-US" altLang="en-US" i="1" dirty="0"/>
              <a:t>person,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mother</a:t>
            </a:r>
            <a:r>
              <a:rPr lang="en-US" altLang="en-US" dirty="0"/>
              <a:t> </a:t>
            </a:r>
            <a:r>
              <a:rPr lang="en-US" altLang="en-US" b="1" dirty="0"/>
              <a:t>references </a:t>
            </a:r>
            <a:r>
              <a:rPr lang="en-US" altLang="en-US" i="1" dirty="0"/>
              <a:t> person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How to insert a tuple without causing constraint violation?</a:t>
            </a:r>
          </a:p>
          <a:p>
            <a:pPr lvl="1"/>
            <a:r>
              <a:rPr lang="en-US" altLang="en-US" dirty="0"/>
              <a:t>Insert father and mother of a person before inserting person</a:t>
            </a:r>
          </a:p>
          <a:p>
            <a:pPr lvl="1"/>
            <a:r>
              <a:rPr lang="en-US" altLang="en-US" dirty="0"/>
              <a:t>OR, set father and mother to null initially, update after inserting all persons (not possible if father and mother attributes declared to be </a:t>
            </a:r>
            <a:r>
              <a:rPr lang="en-US" altLang="en-US" b="1" dirty="0"/>
              <a:t>not null</a:t>
            </a:r>
            <a:r>
              <a:rPr lang="en-US" altLang="en-US" dirty="0"/>
              <a:t>) </a:t>
            </a:r>
          </a:p>
          <a:p>
            <a:pPr lvl="1"/>
            <a:r>
              <a:rPr lang="en-US" altLang="en-US" dirty="0"/>
              <a:t>OR defer constraint</a:t>
            </a:r>
            <a:r>
              <a:rPr lang="en-US" altLang="en-US" b="1" dirty="0"/>
              <a:t> </a:t>
            </a:r>
            <a:r>
              <a:rPr lang="en-US" altLang="en-US" dirty="0"/>
              <a:t>checking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176E4D-D04A-4354-E8E0-6CB890C40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assignments: </a:t>
            </a:r>
          </a:p>
          <a:p>
            <a:pPr lvl="1"/>
            <a:r>
              <a:rPr lang="en-US" dirty="0"/>
              <a:t>In general, a homework has two parts, e.g. HW1a and HW1b.</a:t>
            </a:r>
          </a:p>
          <a:p>
            <a:pPr lvl="2"/>
            <a:r>
              <a:rPr lang="en-US" dirty="0"/>
              <a:t>“a” is written questions, and you have one week to complete.</a:t>
            </a:r>
          </a:p>
          <a:p>
            <a:pPr lvl="2"/>
            <a:r>
              <a:rPr lang="en-US" dirty="0"/>
              <a:t>“b” is practical “tasks,” that also work towards a simple project at the end.</a:t>
            </a:r>
            <a:br>
              <a:rPr lang="en-US" dirty="0"/>
            </a:br>
            <a:r>
              <a:rPr lang="en-US" dirty="0"/>
              <a:t>You typically have two weeks to complete.</a:t>
            </a:r>
          </a:p>
          <a:p>
            <a:pPr lvl="1"/>
            <a:r>
              <a:rPr lang="en-US" b="1" u="sng" dirty="0">
                <a:solidFill>
                  <a:srgbClr val="FF0000"/>
                </a:solidFill>
              </a:rPr>
              <a:t>Tentative</a:t>
            </a:r>
            <a:r>
              <a:rPr lang="en-US" dirty="0"/>
              <a:t> schedule:</a:t>
            </a:r>
          </a:p>
          <a:p>
            <a:pPr lvl="2"/>
            <a:r>
              <a:rPr lang="en-US" dirty="0"/>
              <a:t>HW1: 21-SEP</a:t>
            </a:r>
          </a:p>
          <a:p>
            <a:pPr lvl="2"/>
            <a:r>
              <a:rPr lang="en-US" dirty="0"/>
              <a:t>HW2: 5-OCT</a:t>
            </a:r>
          </a:p>
          <a:p>
            <a:pPr lvl="2"/>
            <a:r>
              <a:rPr lang="en-US" dirty="0"/>
              <a:t>HW3: 19-OCT</a:t>
            </a:r>
          </a:p>
          <a:p>
            <a:pPr lvl="2"/>
            <a:r>
              <a:rPr lang="en-US" dirty="0"/>
              <a:t>HW4: 2-NOV</a:t>
            </a:r>
          </a:p>
          <a:p>
            <a:pPr lvl="2"/>
            <a:r>
              <a:rPr lang="en-US" dirty="0"/>
              <a:t>HW5: 16-NOV</a:t>
            </a:r>
          </a:p>
          <a:p>
            <a:r>
              <a:rPr lang="en-US" dirty="0"/>
              <a:t>The midterm is 18-OCT. We will come up with accommodations for students that have “legitimate,” constraints, e.g. religious commitments.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CAC387-BE61-BD58-534A-83249D87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Updates</a:t>
            </a:r>
          </a:p>
        </p:txBody>
      </p:sp>
    </p:spTree>
    <p:extLst>
      <p:ext uri="{BB962C8B-B14F-4D97-AF65-F5344CB8AC3E}">
        <p14:creationId xmlns:p14="http://schemas.microsoft.com/office/powerpoint/2010/main" val="943039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A4416-A7DD-79D6-01B5-34D2B5922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AAB1C9-6023-F2D6-DEB7-7424E37E2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BF43D773-269C-7021-9D50-0315EB4DF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0A5C4311-A08E-131B-4932-87567636A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Introduction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977FF0-52AD-1E2B-479A-F01AD31B1FF0}"/>
              </a:ext>
            </a:extLst>
          </p:cNvPr>
          <p:cNvSpPr/>
          <p:nvPr/>
        </p:nvSpPr>
        <p:spPr>
          <a:xfrm>
            <a:off x="0" y="438150"/>
            <a:ext cx="9144000" cy="4248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Let’s Do Some Examples</a:t>
            </a:r>
          </a:p>
          <a:p>
            <a:pPr marL="1257300" lvl="2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Generated values for section ID.</a:t>
            </a:r>
          </a:p>
          <a:p>
            <a:pPr marL="1257300" lvl="2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Enumerations for faculty code and section.</a:t>
            </a:r>
          </a:p>
          <a:p>
            <a:pPr marL="1257300" lvl="2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Check constrains.</a:t>
            </a:r>
          </a:p>
          <a:p>
            <a:pPr marL="1257300" lvl="2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… …</a:t>
            </a:r>
          </a:p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F79CF640-323D-51C4-4FD0-09328CE61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W4111_003_2024_3: Lecture 3: ER(2), Relational(2), SQL(2)	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6008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0D944-1FE9-A5F0-17AB-0D329FC3E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F971EF-641B-82D9-B8ED-7F16192E3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595C8F93-C057-7D9F-0FFD-78261B99C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7E6F5C26-2A09-DBDD-E34F-52C8ED1C4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Introduction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53D3F7-FE35-D9F9-BB9A-7C354E692290}"/>
              </a:ext>
            </a:extLst>
          </p:cNvPr>
          <p:cNvSpPr/>
          <p:nvPr/>
        </p:nvSpPr>
        <p:spPr>
          <a:xfrm>
            <a:off x="0" y="438150"/>
            <a:ext cx="9144000" cy="4248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JOIN Operator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55E61B90-9E4E-4EAF-14A0-BF4B514B1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W4111_003_2024_3: Lecture 3: ER(2), Relational(2), SQL(2)	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8719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96134"/>
            <a:ext cx="5689153" cy="341114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15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E2114-750B-2C49-958F-042F338207CE}"/>
              </a:ext>
            </a:extLst>
          </p:cNvPr>
          <p:cNvSpPr txBox="1"/>
          <p:nvPr/>
        </p:nvSpPr>
        <p:spPr>
          <a:xfrm>
            <a:off x="609600" y="3943350"/>
            <a:ext cx="7460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also hear terms like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non-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theta join, semi-join,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ask for definitions on exams, but you can just look them up.</a:t>
            </a:r>
          </a:p>
        </p:txBody>
      </p:sp>
    </p:spTree>
    <p:extLst>
      <p:ext uri="{BB962C8B-B14F-4D97-AF65-F5344CB8AC3E}">
        <p14:creationId xmlns:p14="http://schemas.microsoft.com/office/powerpoint/2010/main" val="37862750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09245"/>
            <a:ext cx="5735761" cy="373737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takes,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68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8973"/>
            <a:ext cx="5729102" cy="265633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460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265" y="1194239"/>
            <a:ext cx="3467826" cy="30861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1961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9727" y="886811"/>
            <a:ext cx="3194759" cy="384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96054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900" y="882447"/>
            <a:ext cx="4307641" cy="3578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8311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7401"/>
            <a:ext cx="5751386" cy="3708024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2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62432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38632"/>
            <a:ext cx="5809001" cy="2261185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3291533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028E6-6F77-416E-4010-F34E0C208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36BB7516-5018-6F1B-72CD-424934B1A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155024-AE77-2D4C-65B4-07250D25E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22E6D89A-5368-FEAD-6D6C-B744E2AE4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FEEC8A75-3C73-B0CC-9E7B-4E2233D93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694587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600" dirty="0">
                <a:solidFill>
                  <a:schemeClr val="bg1"/>
                </a:solidFill>
              </a:rPr>
              <a:t>ER Modeling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21DC0CE-0943-584B-D296-2D70CA32F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W4111_003_2024_3: Lecture 3: ER(2), Relational(2), SQL(2)	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720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5" y="820344"/>
            <a:ext cx="5715785" cy="3677840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7793740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20343"/>
            <a:ext cx="5775710" cy="3513914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274320"/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5873064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57506D-E334-18C2-0A02-9818D70A9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8B94F4-A4CE-954D-85DA-8A10E31F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Think About Joins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88C6A-17B9-D349-9775-AFAFE02B4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17685"/>
            <a:ext cx="5908790" cy="41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440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88604-2053-92ED-D920-E53F2FC81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C20A08-6444-4771-2A92-6B6D6BD14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FD013B26-8562-7F47-DDCA-E95E61057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F6A1A724-43A7-85E7-169B-F271674A9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Introduction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BDF178-18BC-EF4D-A3E1-3B2379A1395D}"/>
              </a:ext>
            </a:extLst>
          </p:cNvPr>
          <p:cNvSpPr/>
          <p:nvPr/>
        </p:nvSpPr>
        <p:spPr>
          <a:xfrm>
            <a:off x="0" y="438150"/>
            <a:ext cx="9144000" cy="4248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Database Modification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FA5DF162-D6C6-EB06-CCA8-7C34AA109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W4111_003_2024_3: Lecture 3: ER(2), Relational(2), SQL(2)	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8300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delete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&lt; (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1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Introduction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194DB7-0C89-C839-2E78-04C1C0A36223}"/>
              </a:ext>
            </a:extLst>
          </p:cNvPr>
          <p:cNvSpPr/>
          <p:nvPr/>
        </p:nvSpPr>
        <p:spPr>
          <a:xfrm>
            <a:off x="0" y="438150"/>
            <a:ext cx="9144000" cy="42481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Concepts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5BEC8245-AFED-502D-D24B-39E71096F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W4111_003_2024_3: Lecture 3: ER(2), Relational(2), SQL(2)	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208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40592-C106-93E7-9668-7498F84D3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6849EA1D-9DF0-F7C6-8F83-FB99575F7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D2840D-97DE-3190-D74F-6559D7155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CE762A60-3EB8-BC78-0ED6-DE63820F1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4F92E874-9729-49A3-5DBA-BD9F8AF2E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694587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600" dirty="0">
                <a:solidFill>
                  <a:schemeClr val="bg1"/>
                </a:solidFill>
              </a:rPr>
              <a:t>Wrap Up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411F8F4-DE0B-C9A7-6039-E31BCD89D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81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W4111_003_2024_3: Lecture 3: ER(2), Relational(2), SQL(2)	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0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1ED3F8-0FCC-A1A1-80F7-0D2C2725C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9F5F3-B0F7-0442-5515-67E25BEE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90550"/>
            <a:ext cx="6499900" cy="4103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E25D49-6116-8511-4698-E6A357555973}"/>
              </a:ext>
            </a:extLst>
          </p:cNvPr>
          <p:cNvSpPr txBox="1"/>
          <p:nvPr/>
        </p:nvSpPr>
        <p:spPr>
          <a:xfrm>
            <a:off x="6934200" y="2419350"/>
            <a:ext cx="2043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Most of the time</a:t>
            </a:r>
            <a:br>
              <a:rPr lang="en-US" dirty="0"/>
            </a:br>
            <a:r>
              <a:rPr lang="en-US" dirty="0"/>
              <a:t>there is a mix </a:t>
            </a:r>
            <a:r>
              <a:rPr lang="en-US" dirty="0">
                <a:sym typeface="Wingdings" pitchFamily="2" charset="2"/>
              </a:rPr>
              <a:t>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Meet-in-the-Middle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496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6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88625</TotalTime>
  <Words>5478</Words>
  <Application>Microsoft Macintosh PowerPoint</Application>
  <PresentationFormat>On-screen Show (16:9)</PresentationFormat>
  <Paragraphs>580</Paragraphs>
  <Slides>81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81</vt:i4>
      </vt:variant>
    </vt:vector>
  </HeadingPairs>
  <TitlesOfParts>
    <vt:vector size="100" baseType="lpstr">
      <vt:lpstr>ＭＳ Ｐゴシック</vt:lpstr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Roboto</vt:lpstr>
      <vt:lpstr>Symbol</vt:lpstr>
      <vt:lpstr>Times New Roman</vt:lpstr>
      <vt:lpstr>Webdings</vt:lpstr>
      <vt:lpstr>Wingdings</vt:lpstr>
      <vt:lpstr>Office Theme</vt:lpstr>
      <vt:lpstr>3_db-5-grey</vt:lpstr>
      <vt:lpstr>5_db-5-grey</vt:lpstr>
      <vt:lpstr>4_db-5-grey</vt:lpstr>
      <vt:lpstr>1_Office Theme</vt:lpstr>
      <vt:lpstr>6_db-5-grey</vt:lpstr>
      <vt:lpstr>PowerPoint Presentation</vt:lpstr>
      <vt:lpstr>PowerPoint Presentation</vt:lpstr>
      <vt:lpstr>PowerPoint Presentation</vt:lpstr>
      <vt:lpstr>Contents</vt:lpstr>
      <vt:lpstr>PowerPoint Presentation</vt:lpstr>
      <vt:lpstr>Course Updates</vt:lpstr>
      <vt:lpstr>PowerPoint Presentation</vt:lpstr>
      <vt:lpstr>PowerPoint Presentation</vt:lpstr>
      <vt:lpstr>Modeling</vt:lpstr>
      <vt:lpstr>Visual Notation – Many Notations</vt:lpstr>
      <vt:lpstr>Notation has Precise Meaning (Crow’s Foot)</vt:lpstr>
      <vt:lpstr>PowerPoint Presentation</vt:lpstr>
      <vt:lpstr>Relationship Sets (Cont.)</vt:lpstr>
      <vt:lpstr>Schema Diagram for University Database</vt:lpstr>
      <vt:lpstr>Some Observations</vt:lpstr>
      <vt:lpstr>Associative Entity</vt:lpstr>
      <vt:lpstr>Associative Entity</vt:lpstr>
      <vt:lpstr>Relationship Sets with Attributes</vt:lpstr>
      <vt:lpstr>An Example from Columbia University Model</vt:lpstr>
      <vt:lpstr>Roles</vt:lpstr>
      <vt:lpstr>Another Example – Classic Models</vt:lpstr>
      <vt:lpstr>Degree of a Relationship Set</vt:lpstr>
      <vt:lpstr>Non-binary Relationship Sets</vt:lpstr>
      <vt:lpstr>Mapping Cardinality Constraints</vt:lpstr>
      <vt:lpstr>PowerPoint Presentation</vt:lpstr>
      <vt:lpstr>PowerPoint Presentation</vt:lpstr>
      <vt:lpstr>PowerPoint Presentation</vt:lpstr>
      <vt:lpstr>Keys</vt:lpstr>
      <vt:lpstr>Notation</vt:lpstr>
      <vt:lpstr>Observations</vt:lpstr>
      <vt:lpstr>A Note on Keys</vt:lpstr>
      <vt:lpstr>PowerPoint Presentation</vt:lpstr>
      <vt:lpstr>Relational Query Languages</vt:lpstr>
      <vt:lpstr>Relational Algebra</vt:lpstr>
      <vt:lpstr>Join Operation</vt:lpstr>
      <vt:lpstr>JOIN Definition</vt:lpstr>
      <vt:lpstr>Join Operation (Cont.)</vt:lpstr>
      <vt:lpstr>The Dreaded Relax Calculator</vt:lpstr>
      <vt:lpstr>Some Terms</vt:lpstr>
      <vt:lpstr>What are all those other Symbols? (Will Cover)</vt:lpstr>
      <vt:lpstr>PowerPoint Presentation</vt:lpstr>
      <vt:lpstr>PowerPoint Presentation</vt:lpstr>
      <vt:lpstr>PowerPoint Presentation</vt:lpstr>
      <vt:lpstr>Data Definition Language</vt:lpstr>
      <vt:lpstr>Domain Types in SQL</vt:lpstr>
      <vt:lpstr>MySQL Data Types (Subset)</vt:lpstr>
      <vt:lpstr>Create Table Construct</vt:lpstr>
      <vt:lpstr>Integrity Constraints in Create Table</vt:lpstr>
      <vt:lpstr>And a Few More Relation Definitions</vt:lpstr>
      <vt:lpstr>And more still</vt:lpstr>
      <vt:lpstr>Integrity Constraints</vt:lpstr>
      <vt:lpstr> Constraints on a Single Relation </vt:lpstr>
      <vt:lpstr>Not Null Constraints </vt:lpstr>
      <vt:lpstr>Unique Constraints </vt:lpstr>
      <vt:lpstr>The check clause</vt:lpstr>
      <vt:lpstr>Referential Integrity</vt:lpstr>
      <vt:lpstr>Referential Integrity (Cont.)</vt:lpstr>
      <vt:lpstr>Cascading Actions in Referential Integrity</vt:lpstr>
      <vt:lpstr>Integrity Constraint Violation During Transactions</vt:lpstr>
      <vt:lpstr>PowerPoint Presentation</vt:lpstr>
      <vt:lpstr>PowerPoint Presentation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One Way to Think About Joins</vt:lpstr>
      <vt:lpstr>PowerPoint Presentation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594</cp:revision>
  <cp:lastPrinted>2018-11-15T21:01:50Z</cp:lastPrinted>
  <dcterms:created xsi:type="dcterms:W3CDTF">2010-04-12T23:12:02Z</dcterms:created>
  <dcterms:modified xsi:type="dcterms:W3CDTF">2024-09-19T09:32:16Z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